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20" r:id="rId3"/>
    <p:sldId id="321" r:id="rId4"/>
    <p:sldId id="322" r:id="rId5"/>
    <p:sldId id="314" r:id="rId6"/>
    <p:sldId id="324" r:id="rId7"/>
    <p:sldId id="323" r:id="rId8"/>
    <p:sldId id="327" r:id="rId9"/>
    <p:sldId id="328" r:id="rId10"/>
    <p:sldId id="30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86" y="10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0C38F-04EC-40D0-88A5-08E297C2A53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DBB087F-8BA5-4F40-8D1D-601F023E5B8A}">
      <dgm:prSet/>
      <dgm:spPr/>
      <dgm:t>
        <a:bodyPr/>
        <a:lstStyle/>
        <a:p>
          <a:r>
            <a:rPr lang="sr-Latn-RS" b="1" dirty="0" err="1"/>
            <a:t>Online</a:t>
          </a:r>
          <a:r>
            <a:rPr lang="sr-Latn-RS" b="1" dirty="0"/>
            <a:t> </a:t>
          </a:r>
          <a:r>
            <a:rPr lang="sr-Latn-RS" b="1" dirty="0" err="1"/>
            <a:t>platform</a:t>
          </a:r>
          <a:r>
            <a:rPr lang="en-US" b="1" dirty="0"/>
            <a:t> (ZOOM)</a:t>
          </a:r>
          <a:endParaRPr lang="en-US" dirty="0"/>
        </a:p>
      </dgm:t>
    </dgm:pt>
    <dgm:pt modelId="{A61E828B-EC82-48D3-8C44-6563B90B126A}" type="parTrans" cxnId="{7A5FF467-4743-43F4-B572-3BD96AEBAC2D}">
      <dgm:prSet/>
      <dgm:spPr/>
      <dgm:t>
        <a:bodyPr/>
        <a:lstStyle/>
        <a:p>
          <a:endParaRPr lang="en-US"/>
        </a:p>
      </dgm:t>
    </dgm:pt>
    <dgm:pt modelId="{842D10A5-904D-4E38-988A-10E0F8C0BBF5}" type="sibTrans" cxnId="{7A5FF467-4743-43F4-B572-3BD96AEBAC2D}">
      <dgm:prSet/>
      <dgm:spPr/>
      <dgm:t>
        <a:bodyPr/>
        <a:lstStyle/>
        <a:p>
          <a:endParaRPr lang="en-US"/>
        </a:p>
      </dgm:t>
    </dgm:pt>
    <dgm:pt modelId="{FB727C46-F7B9-4287-9EF6-83E65C1015A2}">
      <dgm:prSet/>
      <dgm:spPr/>
      <dgm:t>
        <a:bodyPr/>
        <a:lstStyle/>
        <a:p>
          <a:r>
            <a:rPr lang="sr-Latn-RS" b="1" dirty="0"/>
            <a:t>Live </a:t>
          </a:r>
          <a:r>
            <a:rPr lang="sr-Latn-RS" b="1" dirty="0" err="1"/>
            <a:t>attendance</a:t>
          </a:r>
          <a:r>
            <a:rPr lang="sr-Latn-RS" b="1" dirty="0"/>
            <a:t> at UNS </a:t>
          </a:r>
          <a:endParaRPr lang="en-US" dirty="0"/>
        </a:p>
      </dgm:t>
    </dgm:pt>
    <dgm:pt modelId="{C34825A5-C071-478A-944D-52EF39BFDF58}" type="parTrans" cxnId="{3A2BE6D4-ADDA-4718-9EBE-04E57CFCF77A}">
      <dgm:prSet/>
      <dgm:spPr/>
      <dgm:t>
        <a:bodyPr/>
        <a:lstStyle/>
        <a:p>
          <a:endParaRPr lang="en-US"/>
        </a:p>
      </dgm:t>
    </dgm:pt>
    <dgm:pt modelId="{31B1E10F-E1C6-44E7-9984-187105E4D38C}" type="sibTrans" cxnId="{3A2BE6D4-ADDA-4718-9EBE-04E57CFCF77A}">
      <dgm:prSet/>
      <dgm:spPr/>
      <dgm:t>
        <a:bodyPr/>
        <a:lstStyle/>
        <a:p>
          <a:endParaRPr lang="en-US"/>
        </a:p>
      </dgm:t>
    </dgm:pt>
    <dgm:pt modelId="{1B070A08-B100-4E81-B92E-E244738BADFA}" type="pres">
      <dgm:prSet presAssocID="{9770C38F-04EC-40D0-88A5-08E297C2A531}" presName="hierChild1" presStyleCnt="0">
        <dgm:presLayoutVars>
          <dgm:chPref val="1"/>
          <dgm:dir/>
          <dgm:animOne val="branch"/>
          <dgm:animLvl val="lvl"/>
          <dgm:resizeHandles/>
        </dgm:presLayoutVars>
      </dgm:prSet>
      <dgm:spPr/>
    </dgm:pt>
    <dgm:pt modelId="{F9E3CD71-15F9-42DE-94C6-003821E82057}" type="pres">
      <dgm:prSet presAssocID="{8DBB087F-8BA5-4F40-8D1D-601F023E5B8A}" presName="hierRoot1" presStyleCnt="0"/>
      <dgm:spPr/>
    </dgm:pt>
    <dgm:pt modelId="{5E493412-D524-4145-9F3B-28B142CED66E}" type="pres">
      <dgm:prSet presAssocID="{8DBB087F-8BA5-4F40-8D1D-601F023E5B8A}" presName="composite" presStyleCnt="0"/>
      <dgm:spPr/>
    </dgm:pt>
    <dgm:pt modelId="{67862C81-D654-42EE-94C4-2BF1820A684B}" type="pres">
      <dgm:prSet presAssocID="{8DBB087F-8BA5-4F40-8D1D-601F023E5B8A}" presName="background" presStyleLbl="node0" presStyleIdx="0" presStyleCnt="2"/>
      <dgm:spPr/>
    </dgm:pt>
    <dgm:pt modelId="{0F85C6D8-6EC5-4A0B-AB34-1DB8535F7C8C}" type="pres">
      <dgm:prSet presAssocID="{8DBB087F-8BA5-4F40-8D1D-601F023E5B8A}" presName="text" presStyleLbl="fgAcc0" presStyleIdx="0" presStyleCnt="2">
        <dgm:presLayoutVars>
          <dgm:chPref val="3"/>
        </dgm:presLayoutVars>
      </dgm:prSet>
      <dgm:spPr/>
    </dgm:pt>
    <dgm:pt modelId="{2BFE2D1E-D47C-47B0-A3D2-FCE96178446D}" type="pres">
      <dgm:prSet presAssocID="{8DBB087F-8BA5-4F40-8D1D-601F023E5B8A}" presName="hierChild2" presStyleCnt="0"/>
      <dgm:spPr/>
    </dgm:pt>
    <dgm:pt modelId="{644BFAB7-BF77-4FBE-B30D-B1CFCBD233AD}" type="pres">
      <dgm:prSet presAssocID="{FB727C46-F7B9-4287-9EF6-83E65C1015A2}" presName="hierRoot1" presStyleCnt="0"/>
      <dgm:spPr/>
    </dgm:pt>
    <dgm:pt modelId="{A02B7330-D9F5-47C5-B9DA-41A725D93991}" type="pres">
      <dgm:prSet presAssocID="{FB727C46-F7B9-4287-9EF6-83E65C1015A2}" presName="composite" presStyleCnt="0"/>
      <dgm:spPr/>
    </dgm:pt>
    <dgm:pt modelId="{ED70FD80-ED99-41F8-8516-0ABDC742896C}" type="pres">
      <dgm:prSet presAssocID="{FB727C46-F7B9-4287-9EF6-83E65C1015A2}" presName="background" presStyleLbl="node0" presStyleIdx="1" presStyleCnt="2"/>
      <dgm:spPr/>
    </dgm:pt>
    <dgm:pt modelId="{68D82BF8-5B82-4754-A004-E719FB79EAB6}" type="pres">
      <dgm:prSet presAssocID="{FB727C46-F7B9-4287-9EF6-83E65C1015A2}" presName="text" presStyleLbl="fgAcc0" presStyleIdx="1" presStyleCnt="2">
        <dgm:presLayoutVars>
          <dgm:chPref val="3"/>
        </dgm:presLayoutVars>
      </dgm:prSet>
      <dgm:spPr/>
    </dgm:pt>
    <dgm:pt modelId="{CDA4D4CC-11D4-43D7-9638-31F78982079B}" type="pres">
      <dgm:prSet presAssocID="{FB727C46-F7B9-4287-9EF6-83E65C1015A2}" presName="hierChild2" presStyleCnt="0"/>
      <dgm:spPr/>
    </dgm:pt>
  </dgm:ptLst>
  <dgm:cxnLst>
    <dgm:cxn modelId="{39188B06-0404-47C8-AF9A-F575B09E00BC}" type="presOf" srcId="{8DBB087F-8BA5-4F40-8D1D-601F023E5B8A}" destId="{0F85C6D8-6EC5-4A0B-AB34-1DB8535F7C8C}" srcOrd="0" destOrd="0" presId="urn:microsoft.com/office/officeart/2005/8/layout/hierarchy1"/>
    <dgm:cxn modelId="{7A5FF467-4743-43F4-B572-3BD96AEBAC2D}" srcId="{9770C38F-04EC-40D0-88A5-08E297C2A531}" destId="{8DBB087F-8BA5-4F40-8D1D-601F023E5B8A}" srcOrd="0" destOrd="0" parTransId="{A61E828B-EC82-48D3-8C44-6563B90B126A}" sibTransId="{842D10A5-904D-4E38-988A-10E0F8C0BBF5}"/>
    <dgm:cxn modelId="{CB303379-EBFC-44D1-987B-04B76BA2ABD7}" type="presOf" srcId="{FB727C46-F7B9-4287-9EF6-83E65C1015A2}" destId="{68D82BF8-5B82-4754-A004-E719FB79EAB6}" srcOrd="0" destOrd="0" presId="urn:microsoft.com/office/officeart/2005/8/layout/hierarchy1"/>
    <dgm:cxn modelId="{7EEBF2A7-1E0E-4502-8622-1198B4DD2A8F}" type="presOf" srcId="{9770C38F-04EC-40D0-88A5-08E297C2A531}" destId="{1B070A08-B100-4E81-B92E-E244738BADFA}" srcOrd="0" destOrd="0" presId="urn:microsoft.com/office/officeart/2005/8/layout/hierarchy1"/>
    <dgm:cxn modelId="{3A2BE6D4-ADDA-4718-9EBE-04E57CFCF77A}" srcId="{9770C38F-04EC-40D0-88A5-08E297C2A531}" destId="{FB727C46-F7B9-4287-9EF6-83E65C1015A2}" srcOrd="1" destOrd="0" parTransId="{C34825A5-C071-478A-944D-52EF39BFDF58}" sibTransId="{31B1E10F-E1C6-44E7-9984-187105E4D38C}"/>
    <dgm:cxn modelId="{C673E6B0-EBE3-424B-94AC-3DA0E4D8102D}" type="presParOf" srcId="{1B070A08-B100-4E81-B92E-E244738BADFA}" destId="{F9E3CD71-15F9-42DE-94C6-003821E82057}" srcOrd="0" destOrd="0" presId="urn:microsoft.com/office/officeart/2005/8/layout/hierarchy1"/>
    <dgm:cxn modelId="{3E73E9E6-F2D3-4A02-B381-18656A118609}" type="presParOf" srcId="{F9E3CD71-15F9-42DE-94C6-003821E82057}" destId="{5E493412-D524-4145-9F3B-28B142CED66E}" srcOrd="0" destOrd="0" presId="urn:microsoft.com/office/officeart/2005/8/layout/hierarchy1"/>
    <dgm:cxn modelId="{766A7F0F-06AD-4455-B602-CC298254C4D3}" type="presParOf" srcId="{5E493412-D524-4145-9F3B-28B142CED66E}" destId="{67862C81-D654-42EE-94C4-2BF1820A684B}" srcOrd="0" destOrd="0" presId="urn:microsoft.com/office/officeart/2005/8/layout/hierarchy1"/>
    <dgm:cxn modelId="{0A4E4BE1-8467-404C-861C-F0D5D5DEC7A3}" type="presParOf" srcId="{5E493412-D524-4145-9F3B-28B142CED66E}" destId="{0F85C6D8-6EC5-4A0B-AB34-1DB8535F7C8C}" srcOrd="1" destOrd="0" presId="urn:microsoft.com/office/officeart/2005/8/layout/hierarchy1"/>
    <dgm:cxn modelId="{E04FB822-D731-4BEC-87C7-AAD8A532258F}" type="presParOf" srcId="{F9E3CD71-15F9-42DE-94C6-003821E82057}" destId="{2BFE2D1E-D47C-47B0-A3D2-FCE96178446D}" srcOrd="1" destOrd="0" presId="urn:microsoft.com/office/officeart/2005/8/layout/hierarchy1"/>
    <dgm:cxn modelId="{F36976E3-9AE6-46FE-8C2C-760AB8402FF7}" type="presParOf" srcId="{1B070A08-B100-4E81-B92E-E244738BADFA}" destId="{644BFAB7-BF77-4FBE-B30D-B1CFCBD233AD}" srcOrd="1" destOrd="0" presId="urn:microsoft.com/office/officeart/2005/8/layout/hierarchy1"/>
    <dgm:cxn modelId="{9DEE3378-F46F-4E4C-BF63-9763799CD901}" type="presParOf" srcId="{644BFAB7-BF77-4FBE-B30D-B1CFCBD233AD}" destId="{A02B7330-D9F5-47C5-B9DA-41A725D93991}" srcOrd="0" destOrd="0" presId="urn:microsoft.com/office/officeart/2005/8/layout/hierarchy1"/>
    <dgm:cxn modelId="{8DACBB51-7FF5-4642-94F2-DCF859461F17}" type="presParOf" srcId="{A02B7330-D9F5-47C5-B9DA-41A725D93991}" destId="{ED70FD80-ED99-41F8-8516-0ABDC742896C}" srcOrd="0" destOrd="0" presId="urn:microsoft.com/office/officeart/2005/8/layout/hierarchy1"/>
    <dgm:cxn modelId="{7DD2EF19-FC15-41DF-9D27-48CA7718D951}" type="presParOf" srcId="{A02B7330-D9F5-47C5-B9DA-41A725D93991}" destId="{68D82BF8-5B82-4754-A004-E719FB79EAB6}" srcOrd="1" destOrd="0" presId="urn:microsoft.com/office/officeart/2005/8/layout/hierarchy1"/>
    <dgm:cxn modelId="{516878D5-6AF9-4E04-8536-5875CF2CDE92}" type="presParOf" srcId="{644BFAB7-BF77-4FBE-B30D-B1CFCBD233AD}" destId="{CDA4D4CC-11D4-43D7-9638-31F78982079B}"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62C81-D654-42EE-94C4-2BF1820A684B}">
      <dsp:nvSpPr>
        <dsp:cNvPr id="0" name=""/>
        <dsp:cNvSpPr/>
      </dsp:nvSpPr>
      <dsp:spPr>
        <a:xfrm>
          <a:off x="784402" y="1295"/>
          <a:ext cx="2945528" cy="18704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85C6D8-6EC5-4A0B-AB34-1DB8535F7C8C}">
      <dsp:nvSpPr>
        <dsp:cNvPr id="0" name=""/>
        <dsp:cNvSpPr/>
      </dsp:nvSpPr>
      <dsp:spPr>
        <a:xfrm>
          <a:off x="1111683" y="312212"/>
          <a:ext cx="2945528" cy="18704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sr-Latn-RS" sz="3500" b="1" kern="1200" dirty="0" err="1"/>
            <a:t>Online</a:t>
          </a:r>
          <a:r>
            <a:rPr lang="sr-Latn-RS" sz="3500" b="1" kern="1200" dirty="0"/>
            <a:t> </a:t>
          </a:r>
          <a:r>
            <a:rPr lang="sr-Latn-RS" sz="3500" b="1" kern="1200" dirty="0" err="1"/>
            <a:t>platform</a:t>
          </a:r>
          <a:r>
            <a:rPr lang="en-US" sz="3500" b="1" kern="1200" dirty="0"/>
            <a:t> (ZOOM)</a:t>
          </a:r>
          <a:endParaRPr lang="en-US" sz="3500" kern="1200" dirty="0"/>
        </a:p>
      </dsp:txBody>
      <dsp:txXfrm>
        <a:off x="1166465" y="366994"/>
        <a:ext cx="2835964" cy="1760846"/>
      </dsp:txXfrm>
    </dsp:sp>
    <dsp:sp modelId="{ED70FD80-ED99-41F8-8516-0ABDC742896C}">
      <dsp:nvSpPr>
        <dsp:cNvPr id="0" name=""/>
        <dsp:cNvSpPr/>
      </dsp:nvSpPr>
      <dsp:spPr>
        <a:xfrm>
          <a:off x="4384492" y="1295"/>
          <a:ext cx="2945528" cy="18704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D82BF8-5B82-4754-A004-E719FB79EAB6}">
      <dsp:nvSpPr>
        <dsp:cNvPr id="0" name=""/>
        <dsp:cNvSpPr/>
      </dsp:nvSpPr>
      <dsp:spPr>
        <a:xfrm>
          <a:off x="4711773" y="312212"/>
          <a:ext cx="2945528" cy="18704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sr-Latn-RS" sz="3500" b="1" kern="1200" dirty="0"/>
            <a:t>Live </a:t>
          </a:r>
          <a:r>
            <a:rPr lang="sr-Latn-RS" sz="3500" b="1" kern="1200" dirty="0" err="1"/>
            <a:t>attendance</a:t>
          </a:r>
          <a:r>
            <a:rPr lang="sr-Latn-RS" sz="3500" b="1" kern="1200" dirty="0"/>
            <a:t> at UNS </a:t>
          </a:r>
          <a:endParaRPr lang="en-US" sz="3500" kern="1200" dirty="0"/>
        </a:p>
      </dsp:txBody>
      <dsp:txXfrm>
        <a:off x="4766555" y="366994"/>
        <a:ext cx="2835964" cy="1760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pPr/>
              <a:t>6/22/2021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pPr/>
              <a:t>‹#›</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a:t>
            </a:fld>
            <a:endParaRPr lang="en-US"/>
          </a:p>
        </p:txBody>
      </p:sp>
    </p:spTree>
    <p:extLst>
      <p:ext uri="{BB962C8B-B14F-4D97-AF65-F5344CB8AC3E}">
        <p14:creationId xmlns:p14="http://schemas.microsoft.com/office/powerpoint/2010/main" val="114198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a:t>
            </a:fld>
            <a:endParaRPr lang="en-US"/>
          </a:p>
        </p:txBody>
      </p:sp>
    </p:spTree>
    <p:extLst>
      <p:ext uri="{BB962C8B-B14F-4D97-AF65-F5344CB8AC3E}">
        <p14:creationId xmlns:p14="http://schemas.microsoft.com/office/powerpoint/2010/main" val="2603585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a:t>
            </a:fld>
            <a:endParaRPr lang="en-US"/>
          </a:p>
        </p:txBody>
      </p:sp>
    </p:spTree>
    <p:extLst>
      <p:ext uri="{BB962C8B-B14F-4D97-AF65-F5344CB8AC3E}">
        <p14:creationId xmlns:p14="http://schemas.microsoft.com/office/powerpoint/2010/main" val="3041088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a:t>
            </a:fld>
            <a:endParaRPr lang="en-US" dirty="0"/>
          </a:p>
        </p:txBody>
      </p:sp>
    </p:spTree>
    <p:extLst>
      <p:ext uri="{BB962C8B-B14F-4D97-AF65-F5344CB8AC3E}">
        <p14:creationId xmlns:p14="http://schemas.microsoft.com/office/powerpoint/2010/main" val="3551411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5</a:t>
            </a:fld>
            <a:endParaRPr lang="en-US" dirty="0"/>
          </a:p>
        </p:txBody>
      </p:sp>
    </p:spTree>
    <p:extLst>
      <p:ext uri="{BB962C8B-B14F-4D97-AF65-F5344CB8AC3E}">
        <p14:creationId xmlns:p14="http://schemas.microsoft.com/office/powerpoint/2010/main" val="342059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10</a:t>
            </a:fld>
            <a:endParaRPr lang="en-US"/>
          </a:p>
        </p:txBody>
      </p:sp>
    </p:spTree>
    <p:extLst>
      <p:ext uri="{BB962C8B-B14F-4D97-AF65-F5344CB8AC3E}">
        <p14:creationId xmlns:p14="http://schemas.microsoft.com/office/powerpoint/2010/main" val="189510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tiff"/><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tiff"/><Relationship Id="rId10" Type="http://schemas.microsoft.com/office/2007/relationships/diagramDrawing" Target="../diagrams/drawing1.xml"/><Relationship Id="rId4" Type="http://schemas.openxmlformats.org/officeDocument/2006/relationships/image" Target="../media/image3.tiff"/><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82296"/>
            <a:ext cx="11582400" cy="6693409"/>
          </a:xfrm>
          <a:prstGeom prst="rect">
            <a:avLst/>
          </a:prstGeom>
        </p:spPr>
      </p:pic>
      <p:sp>
        <p:nvSpPr>
          <p:cNvPr id="1026" name="Text Box 2"/>
          <p:cNvSpPr txBox="1">
            <a:spLocks noChangeArrowheads="1"/>
          </p:cNvSpPr>
          <p:nvPr/>
        </p:nvSpPr>
        <p:spPr bwMode="auto">
          <a:xfrm>
            <a:off x="2971801"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bs-Latn-BA" sz="1100" dirty="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p>
        </p:txBody>
      </p:sp>
      <p:sp>
        <p:nvSpPr>
          <p:cNvPr id="7" name="Subtitle 2"/>
          <p:cNvSpPr>
            <a:spLocks noGrp="1"/>
          </p:cNvSpPr>
          <p:nvPr>
            <p:ph type="subTitle" idx="1"/>
          </p:nvPr>
        </p:nvSpPr>
        <p:spPr>
          <a:xfrm>
            <a:off x="2761129" y="1709738"/>
            <a:ext cx="6400800" cy="1143000"/>
          </a:xfrm>
        </p:spPr>
        <p:txBody>
          <a:bodyPr/>
          <a:lstStyle/>
          <a:p>
            <a:r>
              <a:rPr lang="en-US"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Report on A6.6 </a:t>
            </a:r>
            <a:r>
              <a:rPr lang="sr-Latn-RS"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O</a:t>
            </a:r>
            <a:r>
              <a:rPr lang="en-US" b="1" dirty="0" err="1">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rganization</a:t>
            </a:r>
            <a:r>
              <a:rPr lang="en-US"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 of Symposium for promoting WRM in WB </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2075329" y="29153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solidFill>
                  <a:schemeClr val="accent1">
                    <a:lumMod val="75000"/>
                  </a:schemeClr>
                </a:solidFill>
                <a:latin typeface="Calibri Light" pitchFamily="34" charset="0"/>
                <a:cs typeface="Calibri Light" pitchFamily="34" charset="0"/>
              </a:rPr>
              <a:t>Maja </a:t>
            </a:r>
            <a:r>
              <a:rPr lang="en-US" sz="1800" b="1" dirty="0" err="1">
                <a:solidFill>
                  <a:schemeClr val="accent1">
                    <a:lumMod val="75000"/>
                  </a:schemeClr>
                </a:solidFill>
                <a:latin typeface="Calibri Light" pitchFamily="34" charset="0"/>
                <a:cs typeface="Calibri Light" pitchFamily="34" charset="0"/>
              </a:rPr>
              <a:t>Petrovi</a:t>
            </a:r>
            <a:r>
              <a:rPr lang="sr-Latn-RS" sz="1800" b="1" dirty="0">
                <a:solidFill>
                  <a:schemeClr val="accent1">
                    <a:lumMod val="75000"/>
                  </a:schemeClr>
                </a:solidFill>
                <a:latin typeface="Calibri Light" pitchFamily="34" charset="0"/>
                <a:cs typeface="Calibri Light" pitchFamily="34" charset="0"/>
              </a:rPr>
              <a:t>ć</a:t>
            </a:r>
            <a:endParaRPr lang="sr-Latn-BA" sz="1800" b="1" dirty="0">
              <a:solidFill>
                <a:schemeClr val="accent1">
                  <a:lumMod val="75000"/>
                </a:schemeClr>
              </a:solidFill>
              <a:latin typeface="Calibri Light" pitchFamily="34" charset="0"/>
              <a:cs typeface="Calibri Light" pitchFamily="34" charset="0"/>
            </a:endParaRPr>
          </a:p>
          <a:p>
            <a:r>
              <a:rPr lang="sr-Latn-RS" sz="1800" b="1" dirty="0" err="1">
                <a:solidFill>
                  <a:schemeClr val="accent1">
                    <a:lumMod val="75000"/>
                  </a:schemeClr>
                </a:solidFill>
                <a:latin typeface="Calibri Light" pitchFamily="34" charset="0"/>
                <a:cs typeface="Calibri Light" pitchFamily="34" charset="0"/>
              </a:rPr>
              <a:t>University</a:t>
            </a:r>
            <a:r>
              <a:rPr lang="sr-Latn-RS" sz="1800" b="1" dirty="0">
                <a:solidFill>
                  <a:schemeClr val="accent1">
                    <a:lumMod val="75000"/>
                  </a:schemeClr>
                </a:solidFill>
                <a:latin typeface="Calibri Light" pitchFamily="34" charset="0"/>
                <a:cs typeface="Calibri Light" pitchFamily="34" charset="0"/>
              </a:rPr>
              <a:t> </a:t>
            </a:r>
            <a:r>
              <a:rPr lang="sr-Latn-RS" sz="1800" b="1" dirty="0" err="1">
                <a:solidFill>
                  <a:schemeClr val="accent1">
                    <a:lumMod val="75000"/>
                  </a:schemeClr>
                </a:solidFill>
                <a:latin typeface="Calibri Light" pitchFamily="34" charset="0"/>
                <a:cs typeface="Calibri Light" pitchFamily="34" charset="0"/>
              </a:rPr>
              <a:t>of</a:t>
            </a:r>
            <a:r>
              <a:rPr lang="sr-Latn-RS" sz="1800" b="1" dirty="0">
                <a:solidFill>
                  <a:schemeClr val="accent1">
                    <a:lumMod val="75000"/>
                  </a:schemeClr>
                </a:solidFill>
                <a:latin typeface="Calibri Light" pitchFamily="34" charset="0"/>
                <a:cs typeface="Calibri Light" pitchFamily="34" charset="0"/>
              </a:rPr>
              <a:t> Novi Sad</a:t>
            </a:r>
            <a:endParaRPr lang="bs-Latn-BA" sz="1800" b="1"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2075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accent1">
                    <a:lumMod val="75000"/>
                  </a:schemeClr>
                </a:solidFill>
                <a:latin typeface="Calibri Light" pitchFamily="34" charset="0"/>
                <a:cs typeface="Calibri Light" pitchFamily="34" charset="0"/>
              </a:rPr>
              <a:t>23 June 2021</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1524000" y="6273226"/>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7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1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39475" y="229267"/>
            <a:ext cx="3555698" cy="491177"/>
          </a:xfrm>
          <a:prstGeom prst="rect">
            <a:avLst/>
          </a:prstGeom>
        </p:spPr>
      </p:pic>
      <p:sp>
        <p:nvSpPr>
          <p:cNvPr id="8" name="Rectangle 7"/>
          <p:cNvSpPr/>
          <p:nvPr/>
        </p:nvSpPr>
        <p:spPr>
          <a:xfrm>
            <a:off x="1528482" y="6273226"/>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8610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1905000" y="1295401"/>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9441" y="653021"/>
            <a:ext cx="8229600" cy="838200"/>
          </a:xfrm>
        </p:spPr>
        <p:txBody>
          <a:bodyPr>
            <a:noAutofit/>
          </a:bodyPr>
          <a:lstStyle/>
          <a:p>
            <a:pPr algn="l"/>
            <a:r>
              <a:rPr lang="sr-Latn-RS" sz="3600" b="1" dirty="0" err="1">
                <a:solidFill>
                  <a:schemeClr val="tx2">
                    <a:lumMod val="60000"/>
                    <a:lumOff val="40000"/>
                  </a:schemeClr>
                </a:solidFill>
              </a:rPr>
              <a:t>Event</a:t>
            </a:r>
            <a:r>
              <a:rPr lang="sr-Latn-RS" sz="3600" b="1" dirty="0">
                <a:solidFill>
                  <a:schemeClr val="tx2">
                    <a:lumMod val="60000"/>
                    <a:lumOff val="40000"/>
                  </a:schemeClr>
                </a:solidFill>
              </a:rPr>
              <a:t> </a:t>
            </a:r>
            <a:r>
              <a:rPr lang="sr-Latn-RS" sz="3600" b="1" dirty="0" err="1">
                <a:solidFill>
                  <a:schemeClr val="tx2">
                    <a:lumMod val="60000"/>
                    <a:lumOff val="40000"/>
                  </a:schemeClr>
                </a:solidFill>
              </a:rPr>
              <a:t>documentation</a:t>
            </a:r>
            <a:r>
              <a:rPr lang="sr-Latn-RS" sz="3600" b="1" dirty="0">
                <a:solidFill>
                  <a:schemeClr val="tx2">
                    <a:lumMod val="60000"/>
                    <a:lumOff val="40000"/>
                  </a:schemeClr>
                </a:solidFill>
              </a:rPr>
              <a:t> </a:t>
            </a:r>
            <a:endParaRPr lang="en-US" sz="3600" b="1" dirty="0">
              <a:solidFill>
                <a:schemeClr val="tx2">
                  <a:lumMod val="60000"/>
                  <a:lumOff val="40000"/>
                </a:schemeClr>
              </a:solidFill>
              <a:latin typeface="Calibri Light" pitchFamily="34" charset="0"/>
              <a:cs typeface="Calibri Light" pitchFamily="34" charset="0"/>
            </a:endParaRPr>
          </a:p>
        </p:txBody>
      </p:sp>
      <p:sp>
        <p:nvSpPr>
          <p:cNvPr id="18" name="Content Placeholder 2"/>
          <p:cNvSpPr txBox="1">
            <a:spLocks/>
          </p:cNvSpPr>
          <p:nvPr/>
        </p:nvSpPr>
        <p:spPr>
          <a:xfrm>
            <a:off x="459440" y="1491222"/>
            <a:ext cx="11122959" cy="4696044"/>
          </a:xfrm>
          <a:prstGeom prst="rect">
            <a:avLst/>
          </a:prstGeom>
        </p:spPr>
        <p:txBody>
          <a:bodyPr vert="horz" lIns="91440" tIns="45720" rIns="91440" bIns="45720" rtlCol="0">
            <a:noAutofit/>
          </a:bodyPr>
          <a:lstStyle/>
          <a:p>
            <a:pPr marL="342900" indent="-342900" algn="just">
              <a:spcAft>
                <a:spcPts val="600"/>
              </a:spcAft>
              <a:buFont typeface="Wingdings" pitchFamily="2" charset="2"/>
              <a:buChar char="Ø"/>
              <a:defRPr/>
            </a:pPr>
            <a:r>
              <a:rPr lang="en-US" sz="2600" b="1" dirty="0">
                <a:solidFill>
                  <a:schemeClr val="tx2">
                    <a:lumMod val="60000"/>
                    <a:lumOff val="40000"/>
                  </a:schemeClr>
                </a:solidFill>
                <a:latin typeface="Calibri Light" pitchFamily="34" charset="0"/>
                <a:cs typeface="Calibri Light" pitchFamily="34" charset="0"/>
              </a:rPr>
              <a:t>Symposium invitation (announcement)</a:t>
            </a:r>
          </a:p>
          <a:p>
            <a:pPr marL="342900" indent="-342900" algn="just">
              <a:spcAft>
                <a:spcPts val="600"/>
              </a:spcAft>
              <a:buFont typeface="Wingdings" pitchFamily="2" charset="2"/>
              <a:buChar char="Ø"/>
              <a:defRPr/>
            </a:pPr>
            <a:r>
              <a:rPr lang="sr-Latn-RS" sz="2600" b="1" dirty="0">
                <a:solidFill>
                  <a:schemeClr val="tx2">
                    <a:lumMod val="60000"/>
                    <a:lumOff val="40000"/>
                  </a:schemeClr>
                </a:solidFill>
                <a:latin typeface="Calibri Light" pitchFamily="34" charset="0"/>
                <a:cs typeface="Calibri Light" pitchFamily="34" charset="0"/>
              </a:rPr>
              <a:t>Attendance list</a:t>
            </a:r>
          </a:p>
          <a:p>
            <a:pPr marL="342900" indent="-342900" algn="just">
              <a:spcAft>
                <a:spcPts val="600"/>
              </a:spcAft>
              <a:buFont typeface="Wingdings" pitchFamily="2" charset="2"/>
              <a:buChar char="Ø"/>
              <a:defRPr/>
            </a:pPr>
            <a:r>
              <a:rPr lang="sr-Latn-RS" sz="2600" b="1" dirty="0" err="1">
                <a:solidFill>
                  <a:schemeClr val="tx2">
                    <a:lumMod val="60000"/>
                    <a:lumOff val="40000"/>
                  </a:schemeClr>
                </a:solidFill>
                <a:latin typeface="Calibri Light" pitchFamily="34" charset="0"/>
                <a:cs typeface="Calibri Light" pitchFamily="34" charset="0"/>
              </a:rPr>
              <a:t>Annex</a:t>
            </a:r>
            <a:r>
              <a:rPr lang="sr-Latn-RS" sz="2600" b="1" dirty="0">
                <a:solidFill>
                  <a:schemeClr val="tx2">
                    <a:lumMod val="60000"/>
                    <a:lumOff val="40000"/>
                  </a:schemeClr>
                </a:solidFill>
                <a:latin typeface="Calibri Light" pitchFamily="34" charset="0"/>
                <a:cs typeface="Calibri Light" pitchFamily="34" charset="0"/>
              </a:rPr>
              <a:t> DE3 – Dissemination </a:t>
            </a:r>
            <a:r>
              <a:rPr lang="sr-Latn-RS" sz="2600" b="1" dirty="0" err="1">
                <a:solidFill>
                  <a:schemeClr val="tx2">
                    <a:lumMod val="60000"/>
                    <a:lumOff val="40000"/>
                  </a:schemeClr>
                </a:solidFill>
                <a:latin typeface="Calibri Light" pitchFamily="34" charset="0"/>
                <a:cs typeface="Calibri Light" pitchFamily="34" charset="0"/>
              </a:rPr>
              <a:t>activity</a:t>
            </a:r>
            <a:r>
              <a:rPr lang="sr-Latn-RS" sz="2600" b="1" dirty="0">
                <a:solidFill>
                  <a:schemeClr val="tx2">
                    <a:lumMod val="60000"/>
                    <a:lumOff val="40000"/>
                  </a:schemeClr>
                </a:solidFill>
                <a:latin typeface="Calibri Light" pitchFamily="34" charset="0"/>
                <a:cs typeface="Calibri Light" pitchFamily="34" charset="0"/>
              </a:rPr>
              <a:t> </a:t>
            </a:r>
            <a:r>
              <a:rPr lang="sr-Latn-RS" sz="2600" b="1" dirty="0" err="1">
                <a:solidFill>
                  <a:schemeClr val="tx2">
                    <a:lumMod val="60000"/>
                    <a:lumOff val="40000"/>
                  </a:schemeClr>
                </a:solidFill>
                <a:latin typeface="Calibri Light" pitchFamily="34" charset="0"/>
                <a:cs typeface="Calibri Light" pitchFamily="34" charset="0"/>
              </a:rPr>
              <a:t>form</a:t>
            </a:r>
            <a:endParaRPr lang="sr-Latn-RS" sz="2600" b="1" dirty="0">
              <a:solidFill>
                <a:schemeClr val="tx2">
                  <a:lumMod val="60000"/>
                  <a:lumOff val="40000"/>
                </a:schemeClr>
              </a:solidFill>
              <a:latin typeface="Calibri Light" pitchFamily="34" charset="0"/>
              <a:cs typeface="Calibri Light" pitchFamily="34" charset="0"/>
            </a:endParaRPr>
          </a:p>
          <a:p>
            <a:pPr marL="342900" indent="-342900" algn="just">
              <a:spcAft>
                <a:spcPts val="600"/>
              </a:spcAft>
              <a:buFont typeface="Wingdings" pitchFamily="2" charset="2"/>
              <a:buChar char="Ø"/>
              <a:defRPr/>
            </a:pPr>
            <a:r>
              <a:rPr lang="sr-Latn-RS" sz="2600" b="1" dirty="0" err="1">
                <a:solidFill>
                  <a:schemeClr val="tx2">
                    <a:lumMod val="60000"/>
                    <a:lumOff val="40000"/>
                  </a:schemeClr>
                </a:solidFill>
                <a:latin typeface="Calibri Light" pitchFamily="34" charset="0"/>
                <a:cs typeface="Calibri Light" pitchFamily="34" charset="0"/>
              </a:rPr>
              <a:t>Photos</a:t>
            </a:r>
            <a:endParaRPr lang="en-US" sz="2600" b="1" dirty="0">
              <a:solidFill>
                <a:schemeClr val="tx2">
                  <a:lumMod val="60000"/>
                  <a:lumOff val="40000"/>
                </a:schemeClr>
              </a:solidFill>
              <a:latin typeface="Calibri Light" pitchFamily="34" charset="0"/>
              <a:cs typeface="Calibri Light" pitchFamily="34" charset="0"/>
            </a:endParaRPr>
          </a:p>
          <a:p>
            <a:pPr marL="342900" indent="-342900" algn="just">
              <a:spcAft>
                <a:spcPts val="600"/>
              </a:spcAft>
              <a:buFont typeface="Wingdings" pitchFamily="2" charset="2"/>
              <a:buChar char="Ø"/>
              <a:defRPr/>
            </a:pPr>
            <a:r>
              <a:rPr lang="en-US" sz="2600" b="1" dirty="0">
                <a:solidFill>
                  <a:schemeClr val="tx2">
                    <a:lumMod val="60000"/>
                    <a:lumOff val="40000"/>
                  </a:schemeClr>
                </a:solidFill>
                <a:latin typeface="Calibri Light" pitchFamily="34" charset="0"/>
                <a:cs typeface="Calibri Light" pitchFamily="34" charset="0"/>
              </a:rPr>
              <a:t>Video</a:t>
            </a:r>
          </a:p>
          <a:p>
            <a:pPr marL="342900" indent="-342900" algn="just">
              <a:spcAft>
                <a:spcPts val="600"/>
              </a:spcAft>
              <a:buFont typeface="Wingdings" pitchFamily="2" charset="2"/>
              <a:buChar char="Ø"/>
              <a:defRPr/>
            </a:pPr>
            <a:r>
              <a:rPr lang="en-US" sz="2600" b="1" dirty="0">
                <a:solidFill>
                  <a:schemeClr val="tx2">
                    <a:lumMod val="60000"/>
                    <a:lumOff val="40000"/>
                  </a:schemeClr>
                </a:solidFill>
                <a:latin typeface="Calibri Light" pitchFamily="34" charset="0"/>
                <a:cs typeface="Calibri Light" pitchFamily="34" charset="0"/>
              </a:rPr>
              <a:t>Proceedings</a:t>
            </a:r>
            <a:endParaRPr lang="sr-Latn-RS" sz="2600" b="1" dirty="0">
              <a:solidFill>
                <a:schemeClr val="tx2">
                  <a:lumMod val="60000"/>
                  <a:lumOff val="40000"/>
                </a:schemeClr>
              </a:solidFill>
              <a:latin typeface="Calibri Light" pitchFamily="34" charset="0"/>
              <a:cs typeface="Calibri Light" pitchFamily="34" charset="0"/>
            </a:endParaRPr>
          </a:p>
          <a:p>
            <a:pPr marL="342900" indent="-342900" algn="just">
              <a:spcAft>
                <a:spcPts val="600"/>
              </a:spcAft>
              <a:buFont typeface="Wingdings" pitchFamily="2" charset="2"/>
              <a:buChar char="Ø"/>
              <a:defRPr/>
            </a:pPr>
            <a:r>
              <a:rPr lang="sr-Latn-RS" sz="2600" b="1" dirty="0" err="1">
                <a:solidFill>
                  <a:schemeClr val="tx2">
                    <a:lumMod val="60000"/>
                    <a:lumOff val="40000"/>
                  </a:schemeClr>
                </a:solidFill>
                <a:latin typeface="Calibri Light" pitchFamily="34" charset="0"/>
                <a:cs typeface="Calibri Light" pitchFamily="34" charset="0"/>
              </a:rPr>
              <a:t>Conclusions</a:t>
            </a:r>
            <a:endParaRPr lang="en-US" sz="2600" b="1" dirty="0">
              <a:solidFill>
                <a:schemeClr val="tx2">
                  <a:lumMod val="60000"/>
                  <a:lumOff val="40000"/>
                </a:schemeClr>
              </a:solidFill>
              <a:latin typeface="Calibri Light" pitchFamily="34" charset="0"/>
              <a:cs typeface="Calibri Light" pitchFamily="34" charset="0"/>
            </a:endParaRPr>
          </a:p>
          <a:p>
            <a:pPr marL="342900" indent="-342900" algn="just">
              <a:spcAft>
                <a:spcPts val="600"/>
              </a:spcAft>
              <a:buFont typeface="Wingdings" pitchFamily="2" charset="2"/>
              <a:buChar char="Ø"/>
              <a:defRPr/>
            </a:pPr>
            <a:r>
              <a:rPr lang="en-US" sz="2600" b="1" dirty="0">
                <a:solidFill>
                  <a:schemeClr val="tx2">
                    <a:lumMod val="60000"/>
                    <a:lumOff val="40000"/>
                  </a:schemeClr>
                </a:solidFill>
                <a:latin typeface="Calibri Light" pitchFamily="34" charset="0"/>
                <a:cs typeface="Calibri Light" pitchFamily="34" charset="0"/>
              </a:rPr>
              <a:t>Presentations</a:t>
            </a:r>
            <a:endParaRPr lang="sr-Latn-RS" sz="2600" b="1" dirty="0">
              <a:solidFill>
                <a:schemeClr val="tx2">
                  <a:lumMod val="60000"/>
                  <a:lumOff val="40000"/>
                </a:schemeClr>
              </a:solidFill>
              <a:latin typeface="Calibri Light" pitchFamily="34" charset="0"/>
              <a:cs typeface="Calibri Light" pitchFamily="34" charset="0"/>
            </a:endParaRPr>
          </a:p>
          <a:p>
            <a:pPr marL="342900" indent="-342900" algn="just">
              <a:spcAft>
                <a:spcPts val="600"/>
              </a:spcAft>
              <a:buFont typeface="Wingdings" pitchFamily="2" charset="2"/>
              <a:buChar char="Ø"/>
              <a:defRPr/>
            </a:pPr>
            <a:r>
              <a:rPr lang="sr-Latn-RS" sz="2600" b="1" dirty="0" err="1">
                <a:solidFill>
                  <a:schemeClr val="tx2">
                    <a:lumMod val="60000"/>
                    <a:lumOff val="40000"/>
                  </a:schemeClr>
                </a:solidFill>
                <a:latin typeface="Calibri Light" pitchFamily="34" charset="0"/>
                <a:cs typeface="Calibri Light" pitchFamily="34" charset="0"/>
              </a:rPr>
              <a:t>Report</a:t>
            </a:r>
            <a:endParaRPr lang="sr-Latn-RS" sz="2600" b="1" dirty="0">
              <a:solidFill>
                <a:schemeClr val="tx2">
                  <a:lumMod val="60000"/>
                  <a:lumOff val="40000"/>
                </a:schemeClr>
              </a:solidFill>
              <a:latin typeface="Calibri Light" pitchFamily="34" charset="0"/>
              <a:cs typeface="Calibri Light" pitchFamily="34" charset="0"/>
            </a:endParaRPr>
          </a:p>
          <a:p>
            <a:pPr marL="342900" indent="-342900" algn="just">
              <a:spcAft>
                <a:spcPts val="600"/>
              </a:spcAft>
              <a:buFont typeface="Wingdings" pitchFamily="2" charset="2"/>
              <a:buChar char="Ø"/>
              <a:defRPr/>
            </a:pPr>
            <a:r>
              <a:rPr lang="sr-Latn-RS" sz="2600" b="1" dirty="0" err="1">
                <a:solidFill>
                  <a:schemeClr val="tx2">
                    <a:lumMod val="60000"/>
                    <a:lumOff val="40000"/>
                  </a:schemeClr>
                </a:solidFill>
                <a:latin typeface="Calibri Light" pitchFamily="34" charset="0"/>
                <a:cs typeface="Calibri Light" pitchFamily="34" charset="0"/>
              </a:rPr>
              <a:t>Press</a:t>
            </a:r>
            <a:r>
              <a:rPr lang="sr-Latn-RS" sz="2600" b="1" dirty="0">
                <a:solidFill>
                  <a:schemeClr val="tx2">
                    <a:lumMod val="60000"/>
                    <a:lumOff val="40000"/>
                  </a:schemeClr>
                </a:solidFill>
                <a:latin typeface="Calibri Light" pitchFamily="34" charset="0"/>
                <a:cs typeface="Calibri Light" pitchFamily="34" charset="0"/>
              </a:rPr>
              <a:t> </a:t>
            </a:r>
            <a:r>
              <a:rPr lang="sr-Latn-RS" sz="2600" b="1" dirty="0" err="1">
                <a:solidFill>
                  <a:schemeClr val="tx2">
                    <a:lumMod val="60000"/>
                    <a:lumOff val="40000"/>
                  </a:schemeClr>
                </a:solidFill>
                <a:latin typeface="Calibri Light" pitchFamily="34" charset="0"/>
                <a:cs typeface="Calibri Light" pitchFamily="34" charset="0"/>
              </a:rPr>
              <a:t>release</a:t>
            </a:r>
            <a:endParaRPr lang="en-US" sz="2600" b="1" dirty="0">
              <a:solidFill>
                <a:schemeClr val="tx2">
                  <a:lumMod val="60000"/>
                  <a:lumOff val="40000"/>
                </a:schemeClr>
              </a:solidFill>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1524000" y="6273226"/>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7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1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39475" y="229267"/>
            <a:ext cx="3555698" cy="491177"/>
          </a:xfrm>
          <a:prstGeom prst="rect">
            <a:avLst/>
          </a:prstGeom>
        </p:spPr>
      </p:pic>
      <p:sp>
        <p:nvSpPr>
          <p:cNvPr id="8" name="Rectangle 7"/>
          <p:cNvSpPr/>
          <p:nvPr/>
        </p:nvSpPr>
        <p:spPr>
          <a:xfrm>
            <a:off x="1528482" y="6273226"/>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8610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1905000" y="1295401"/>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4" name="TextBox 13">
            <a:extLst>
              <a:ext uri="{FF2B5EF4-FFF2-40B4-BE49-F238E27FC236}">
                <a16:creationId xmlns:a16="http://schemas.microsoft.com/office/drawing/2014/main" id="{1EBCCC69-C5DC-47B5-9EB5-532C4B84CEDC}"/>
              </a:ext>
            </a:extLst>
          </p:cNvPr>
          <p:cNvSpPr txBox="1"/>
          <p:nvPr/>
        </p:nvSpPr>
        <p:spPr>
          <a:xfrm>
            <a:off x="457200" y="1911357"/>
            <a:ext cx="11430000" cy="2862322"/>
          </a:xfrm>
          <a:prstGeom prst="rect">
            <a:avLst/>
          </a:prstGeom>
          <a:noFill/>
        </p:spPr>
        <p:txBody>
          <a:bodyPr wrap="square">
            <a:spAutoFit/>
          </a:bodyPr>
          <a:lstStyle/>
          <a:p>
            <a:pPr marL="285750" indent="-285750">
              <a:spcBef>
                <a:spcPts val="1200"/>
              </a:spcBef>
              <a:spcAft>
                <a:spcPts val="1200"/>
              </a:spcAft>
              <a:buFont typeface="Arial" panose="020B0604020202020204" pitchFamily="34" charset="0"/>
              <a:buChar char="•"/>
            </a:pPr>
            <a:r>
              <a:rPr lang="en-GB" sz="2400" b="1" dirty="0">
                <a:solidFill>
                  <a:srgbClr val="0070C0"/>
                </a:solidFill>
                <a:latin typeface="Calibri Light" pitchFamily="34" charset="0"/>
                <a:cs typeface="Calibri Light" pitchFamily="34" charset="0"/>
              </a:rPr>
              <a:t>Meeting related to the organization of Symposium for promoting WRM in WB – 16.03.2021.</a:t>
            </a:r>
          </a:p>
          <a:p>
            <a:pPr marL="285750" indent="-285750">
              <a:spcBef>
                <a:spcPts val="1200"/>
              </a:spcBef>
              <a:spcAft>
                <a:spcPts val="1200"/>
              </a:spcAft>
              <a:buFont typeface="Arial" panose="020B0604020202020204" pitchFamily="34" charset="0"/>
              <a:buChar char="•"/>
            </a:pPr>
            <a:r>
              <a:rPr lang="en-GB" sz="2400" b="1" dirty="0">
                <a:solidFill>
                  <a:srgbClr val="0070C0"/>
                </a:solidFill>
                <a:latin typeface="Calibri Light" pitchFamily="34" charset="0"/>
                <a:cs typeface="Calibri Light" pitchFamily="34" charset="0"/>
              </a:rPr>
              <a:t>First Scientific Committee Meeting – 28.04.2021.</a:t>
            </a:r>
          </a:p>
          <a:p>
            <a:pPr marL="285750" indent="-285750">
              <a:spcBef>
                <a:spcPts val="1200"/>
              </a:spcBef>
              <a:spcAft>
                <a:spcPts val="1200"/>
              </a:spcAft>
              <a:buFont typeface="Arial" panose="020B0604020202020204" pitchFamily="34" charset="0"/>
              <a:buChar char="•"/>
            </a:pPr>
            <a:r>
              <a:rPr lang="en-GB" sz="2400" b="1" dirty="0">
                <a:solidFill>
                  <a:srgbClr val="0070C0"/>
                </a:solidFill>
                <a:latin typeface="Calibri Light" pitchFamily="34" charset="0"/>
                <a:cs typeface="Calibri Light" pitchFamily="34" charset="0"/>
              </a:rPr>
              <a:t>First Organizing Committee Meeting – 11.05.2021.</a:t>
            </a:r>
          </a:p>
          <a:p>
            <a:pPr marL="285750" indent="-285750">
              <a:spcBef>
                <a:spcPts val="1200"/>
              </a:spcBef>
              <a:spcAft>
                <a:spcPts val="1200"/>
              </a:spcAft>
              <a:buFont typeface="Arial" panose="020B0604020202020204" pitchFamily="34" charset="0"/>
              <a:buChar char="•"/>
            </a:pPr>
            <a:endParaRPr lang="en-US" sz="2400" b="1" dirty="0">
              <a:solidFill>
                <a:srgbClr val="0070C0"/>
              </a:solidFill>
              <a:latin typeface="Calibri Light" pitchFamily="34" charset="0"/>
              <a:cs typeface="Calibri Light" pitchFamily="34" charset="0"/>
            </a:endParaRPr>
          </a:p>
        </p:txBody>
      </p:sp>
      <p:sp>
        <p:nvSpPr>
          <p:cNvPr id="5" name="Title 4">
            <a:extLst>
              <a:ext uri="{FF2B5EF4-FFF2-40B4-BE49-F238E27FC236}">
                <a16:creationId xmlns:a16="http://schemas.microsoft.com/office/drawing/2014/main" id="{028A92EB-8A21-40AB-A1A8-F1F9BD0FBC5F}"/>
              </a:ext>
            </a:extLst>
          </p:cNvPr>
          <p:cNvSpPr>
            <a:spLocks noGrp="1"/>
          </p:cNvSpPr>
          <p:nvPr>
            <p:ph type="title"/>
          </p:nvPr>
        </p:nvSpPr>
        <p:spPr>
          <a:xfrm>
            <a:off x="609600" y="552915"/>
            <a:ext cx="10972800" cy="1143000"/>
          </a:xfrm>
        </p:spPr>
        <p:txBody>
          <a:bodyPr>
            <a:normAutofit/>
          </a:bodyPr>
          <a:lstStyle/>
          <a:p>
            <a:pPr algn="l">
              <a:spcBef>
                <a:spcPts val="1200"/>
              </a:spcBef>
              <a:spcAft>
                <a:spcPts val="1200"/>
              </a:spcAft>
            </a:pPr>
            <a:r>
              <a:rPr lang="en-US" sz="3600" b="1" dirty="0">
                <a:solidFill>
                  <a:srgbClr val="0070C0"/>
                </a:solidFill>
                <a:latin typeface="Calibri Light" pitchFamily="34" charset="0"/>
                <a:ea typeface="+mn-ea"/>
                <a:cs typeface="Calibri Light" pitchFamily="34" charset="0"/>
              </a:rPr>
              <a:t>Organisation activities</a:t>
            </a:r>
          </a:p>
        </p:txBody>
      </p:sp>
      <p:pic>
        <p:nvPicPr>
          <p:cNvPr id="16" name="Picture 15">
            <a:extLst>
              <a:ext uri="{FF2B5EF4-FFF2-40B4-BE49-F238E27FC236}">
                <a16:creationId xmlns:a16="http://schemas.microsoft.com/office/drawing/2014/main" id="{A88B25EB-B4E8-4EC4-B41F-48739108342A}"/>
              </a:ext>
            </a:extLst>
          </p:cNvPr>
          <p:cNvPicPr/>
          <p:nvPr/>
        </p:nvPicPr>
        <p:blipFill>
          <a:blip r:embed="rId6" cstate="print"/>
          <a:srcRect/>
          <a:stretch>
            <a:fillRect/>
          </a:stretch>
        </p:blipFill>
        <p:spPr bwMode="auto">
          <a:xfrm>
            <a:off x="7620000" y="2462720"/>
            <a:ext cx="3872230" cy="2329815"/>
          </a:xfrm>
          <a:prstGeom prst="rect">
            <a:avLst/>
          </a:prstGeom>
          <a:noFill/>
          <a:ln w="9525">
            <a:noFill/>
            <a:miter lim="800000"/>
            <a:headEnd/>
            <a:tailEnd/>
          </a:ln>
        </p:spPr>
      </p:pic>
      <p:pic>
        <p:nvPicPr>
          <p:cNvPr id="18" name="Picture 17">
            <a:extLst>
              <a:ext uri="{FF2B5EF4-FFF2-40B4-BE49-F238E27FC236}">
                <a16:creationId xmlns:a16="http://schemas.microsoft.com/office/drawing/2014/main" id="{32564E08-973E-4914-B9A5-604A27000159}"/>
              </a:ext>
            </a:extLst>
          </p:cNvPr>
          <p:cNvPicPr/>
          <p:nvPr/>
        </p:nvPicPr>
        <p:blipFill>
          <a:blip r:embed="rId7" cstate="print"/>
          <a:srcRect/>
          <a:stretch>
            <a:fillRect/>
          </a:stretch>
        </p:blipFill>
        <p:spPr bwMode="auto">
          <a:xfrm>
            <a:off x="6441821" y="4137481"/>
            <a:ext cx="4112853" cy="2024070"/>
          </a:xfrm>
          <a:prstGeom prst="rect">
            <a:avLst/>
          </a:prstGeom>
          <a:noFill/>
          <a:ln w="9525">
            <a:noFill/>
            <a:miter lim="800000"/>
            <a:headEnd/>
            <a:tailEnd/>
          </a:ln>
        </p:spPr>
      </p:pic>
      <p:pic>
        <p:nvPicPr>
          <p:cNvPr id="19" name="Picture 18">
            <a:extLst>
              <a:ext uri="{FF2B5EF4-FFF2-40B4-BE49-F238E27FC236}">
                <a16:creationId xmlns:a16="http://schemas.microsoft.com/office/drawing/2014/main" id="{C5BE9546-36BA-40D1-AE59-6EA6F1356AA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02210" y="4213506"/>
            <a:ext cx="3574915" cy="2024069"/>
          </a:xfrm>
          <a:prstGeom prst="rect">
            <a:avLst/>
          </a:prstGeom>
          <a:noFill/>
          <a:ln>
            <a:noFill/>
          </a:ln>
        </p:spPr>
      </p:pic>
    </p:spTree>
    <p:extLst>
      <p:ext uri="{BB962C8B-B14F-4D97-AF65-F5344CB8AC3E}">
        <p14:creationId xmlns:p14="http://schemas.microsoft.com/office/powerpoint/2010/main" val="149180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8482" y="6273226"/>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8610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1905000" y="1295401"/>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graphicFrame>
        <p:nvGraphicFramePr>
          <p:cNvPr id="2" name="Table 1">
            <a:extLst>
              <a:ext uri="{FF2B5EF4-FFF2-40B4-BE49-F238E27FC236}">
                <a16:creationId xmlns:a16="http://schemas.microsoft.com/office/drawing/2014/main" id="{AA107EEC-157A-4BB0-8C0F-6F85CEE40CE7}"/>
              </a:ext>
            </a:extLst>
          </p:cNvPr>
          <p:cNvGraphicFramePr>
            <a:graphicFrameLocks noGrp="1"/>
          </p:cNvGraphicFramePr>
          <p:nvPr>
            <p:extLst>
              <p:ext uri="{D42A27DB-BD31-4B8C-83A1-F6EECF244321}">
                <p14:modId xmlns:p14="http://schemas.microsoft.com/office/powerpoint/2010/main" val="675085534"/>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4064000">
                  <a:extLst>
                    <a:ext uri="{9D8B030D-6E8A-4147-A177-3AD203B41FA5}">
                      <a16:colId xmlns:a16="http://schemas.microsoft.com/office/drawing/2014/main" val="1524238997"/>
                    </a:ext>
                  </a:extLst>
                </a:gridCol>
                <a:gridCol w="3860800">
                  <a:extLst>
                    <a:ext uri="{9D8B030D-6E8A-4147-A177-3AD203B41FA5}">
                      <a16:colId xmlns:a16="http://schemas.microsoft.com/office/drawing/2014/main" val="201885252"/>
                    </a:ext>
                  </a:extLst>
                </a:gridCol>
                <a:gridCol w="4267200">
                  <a:extLst>
                    <a:ext uri="{9D8B030D-6E8A-4147-A177-3AD203B41FA5}">
                      <a16:colId xmlns:a16="http://schemas.microsoft.com/office/drawing/2014/main" val="1087745328"/>
                    </a:ext>
                  </a:extLst>
                </a:gridCol>
              </a:tblGrid>
              <a:tr h="264700">
                <a:tc>
                  <a:txBody>
                    <a:bodyPr/>
                    <a:lstStyle/>
                    <a:p>
                      <a:pPr marL="0" marR="0" algn="just">
                        <a:lnSpc>
                          <a:spcPct val="107000"/>
                        </a:lnSpc>
                        <a:spcBef>
                          <a:spcPts val="0"/>
                        </a:spcBef>
                        <a:spcAft>
                          <a:spcPts val="0"/>
                        </a:spcAft>
                      </a:pPr>
                      <a:r>
                        <a:rPr lang="en-GB" sz="1600" dirty="0">
                          <a:effectLst/>
                        </a:rPr>
                        <a:t>SWARM Partner Institution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tc>
                <a:tc>
                  <a:txBody>
                    <a:bodyPr/>
                    <a:lstStyle/>
                    <a:p>
                      <a:pPr marL="0" marR="0" algn="just">
                        <a:lnSpc>
                          <a:spcPct val="107000"/>
                        </a:lnSpc>
                        <a:spcBef>
                          <a:spcPts val="0"/>
                        </a:spcBef>
                        <a:spcAft>
                          <a:spcPts val="0"/>
                        </a:spcAft>
                      </a:pPr>
                      <a:r>
                        <a:rPr lang="en-GB" sz="1600">
                          <a:effectLst/>
                        </a:rPr>
                        <a:t>Scientific Committee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tc>
                <a:tc>
                  <a:txBody>
                    <a:bodyPr/>
                    <a:lstStyle/>
                    <a:p>
                      <a:pPr marL="0" marR="0" algn="just">
                        <a:lnSpc>
                          <a:spcPct val="107000"/>
                        </a:lnSpc>
                        <a:spcBef>
                          <a:spcPts val="0"/>
                        </a:spcBef>
                        <a:spcAft>
                          <a:spcPts val="0"/>
                        </a:spcAft>
                      </a:pPr>
                      <a:r>
                        <a:rPr lang="en-GB" sz="1600" dirty="0">
                          <a:effectLst/>
                        </a:rPr>
                        <a:t>Organization Committee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tc>
                <a:extLst>
                  <a:ext uri="{0D108BD9-81ED-4DB2-BD59-A6C34878D82A}">
                    <a16:rowId xmlns:a16="http://schemas.microsoft.com/office/drawing/2014/main" val="3649129366"/>
                  </a:ext>
                </a:extLst>
              </a:tr>
              <a:tr h="264700">
                <a:tc>
                  <a:txBody>
                    <a:bodyPr/>
                    <a:lstStyle/>
                    <a:p>
                      <a:pPr marL="0" marR="0" algn="just">
                        <a:lnSpc>
                          <a:spcPct val="107000"/>
                        </a:lnSpc>
                        <a:spcBef>
                          <a:spcPts val="0"/>
                        </a:spcBef>
                        <a:spcAft>
                          <a:spcPts val="0"/>
                        </a:spcAft>
                      </a:pPr>
                      <a:r>
                        <a:rPr lang="en-GB" sz="1600">
                          <a:effectLst/>
                        </a:rPr>
                        <a:t>P1 – University of Niš (UNI)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Slaviša Trajković</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Milan Gocić</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extLst>
                  <a:ext uri="{0D108BD9-81ED-4DB2-BD59-A6C34878D82A}">
                    <a16:rowId xmlns:a16="http://schemas.microsoft.com/office/drawing/2014/main" val="843866813"/>
                  </a:ext>
                </a:extLst>
              </a:tr>
              <a:tr h="559208">
                <a:tc>
                  <a:txBody>
                    <a:bodyPr/>
                    <a:lstStyle/>
                    <a:p>
                      <a:pPr marL="0" marR="0" algn="just">
                        <a:lnSpc>
                          <a:spcPct val="107000"/>
                        </a:lnSpc>
                        <a:spcBef>
                          <a:spcPts val="0"/>
                        </a:spcBef>
                        <a:spcAft>
                          <a:spcPts val="0"/>
                        </a:spcAft>
                      </a:pPr>
                      <a:r>
                        <a:rPr lang="en-GB" sz="1600">
                          <a:effectLst/>
                        </a:rPr>
                        <a:t>P2 - University of Natural Resources and Life Sciences, Vienna (BOKU)</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Michael Tritthart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Daniel Wildt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extLst>
                  <a:ext uri="{0D108BD9-81ED-4DB2-BD59-A6C34878D82A}">
                    <a16:rowId xmlns:a16="http://schemas.microsoft.com/office/drawing/2014/main" val="2831607511"/>
                  </a:ext>
                </a:extLst>
              </a:tr>
              <a:tr h="541738">
                <a:tc>
                  <a:txBody>
                    <a:bodyPr/>
                    <a:lstStyle/>
                    <a:p>
                      <a:pPr marL="0" marR="0" algn="just">
                        <a:lnSpc>
                          <a:spcPct val="107000"/>
                        </a:lnSpc>
                        <a:spcBef>
                          <a:spcPts val="0"/>
                        </a:spcBef>
                        <a:spcAft>
                          <a:spcPts val="0"/>
                        </a:spcAft>
                      </a:pPr>
                      <a:r>
                        <a:rPr lang="en-GB" sz="1600">
                          <a:effectLst/>
                        </a:rPr>
                        <a:t>P3 - Norwegian University of Life Sciences (NMBU)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Zakhar Maletskyi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Susann Andersen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extLst>
                  <a:ext uri="{0D108BD9-81ED-4DB2-BD59-A6C34878D82A}">
                    <a16:rowId xmlns:a16="http://schemas.microsoft.com/office/drawing/2014/main" val="1074635457"/>
                  </a:ext>
                </a:extLst>
              </a:tr>
              <a:tr h="541738">
                <a:tc>
                  <a:txBody>
                    <a:bodyPr/>
                    <a:lstStyle/>
                    <a:p>
                      <a:pPr marL="0" marR="0" algn="just">
                        <a:lnSpc>
                          <a:spcPct val="107000"/>
                        </a:lnSpc>
                        <a:spcBef>
                          <a:spcPts val="0"/>
                        </a:spcBef>
                        <a:spcAft>
                          <a:spcPts val="0"/>
                        </a:spcAft>
                      </a:pPr>
                      <a:r>
                        <a:rPr lang="en-GB" sz="1600">
                          <a:effectLst/>
                        </a:rPr>
                        <a:t>P4 - Aristotle University of Thessaloniki (AUTh)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Panagiotis Prinos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Harris Skoulikaris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extLst>
                  <a:ext uri="{0D108BD9-81ED-4DB2-BD59-A6C34878D82A}">
                    <a16:rowId xmlns:a16="http://schemas.microsoft.com/office/drawing/2014/main" val="965988262"/>
                  </a:ext>
                </a:extLst>
              </a:tr>
              <a:tr h="559208">
                <a:tc>
                  <a:txBody>
                    <a:bodyPr/>
                    <a:lstStyle/>
                    <a:p>
                      <a:pPr marL="0" marR="0" algn="just">
                        <a:lnSpc>
                          <a:spcPct val="107000"/>
                        </a:lnSpc>
                        <a:spcBef>
                          <a:spcPts val="0"/>
                        </a:spcBef>
                        <a:spcAft>
                          <a:spcPts val="0"/>
                        </a:spcAft>
                      </a:pPr>
                      <a:r>
                        <a:rPr lang="en-GB" sz="1600">
                          <a:effectLst/>
                        </a:rPr>
                        <a:t>P5 - University of Architecture, Civil Engineering and Geodesy (UACEG)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Maria Mavrova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Petar Filkov</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extLst>
                  <a:ext uri="{0D108BD9-81ED-4DB2-BD59-A6C34878D82A}">
                    <a16:rowId xmlns:a16="http://schemas.microsoft.com/office/drawing/2014/main" val="3864543300"/>
                  </a:ext>
                </a:extLst>
              </a:tr>
              <a:tr h="550068">
                <a:tc>
                  <a:txBody>
                    <a:bodyPr/>
                    <a:lstStyle/>
                    <a:p>
                      <a:pPr marL="0" marR="0" algn="just">
                        <a:lnSpc>
                          <a:spcPct val="107000"/>
                        </a:lnSpc>
                        <a:spcBef>
                          <a:spcPts val="0"/>
                        </a:spcBef>
                        <a:spcAft>
                          <a:spcPts val="0"/>
                        </a:spcAft>
                      </a:pPr>
                      <a:r>
                        <a:rPr lang="en-GB" sz="1600">
                          <a:effectLst/>
                        </a:rPr>
                        <a:t>P6 - University of Rijeka, Faculty of Civil Engineering (UNIRIFCE)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Barbara Karleuša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Bojana Horvat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extLst>
                  <a:ext uri="{0D108BD9-81ED-4DB2-BD59-A6C34878D82A}">
                    <a16:rowId xmlns:a16="http://schemas.microsoft.com/office/drawing/2014/main" val="3436319230"/>
                  </a:ext>
                </a:extLst>
              </a:tr>
              <a:tr h="264700">
                <a:tc>
                  <a:txBody>
                    <a:bodyPr/>
                    <a:lstStyle/>
                    <a:p>
                      <a:pPr marL="0" marR="0" algn="just">
                        <a:lnSpc>
                          <a:spcPct val="107000"/>
                        </a:lnSpc>
                        <a:spcBef>
                          <a:spcPts val="0"/>
                        </a:spcBef>
                        <a:spcAft>
                          <a:spcPts val="0"/>
                        </a:spcAft>
                      </a:pPr>
                      <a:r>
                        <a:rPr lang="en-GB" sz="1600">
                          <a:effectLst/>
                        </a:rPr>
                        <a:t>P7 – University of Lisboa (UL)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Maria Manuela Portela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Rodrigo Proença de Oliveira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extLst>
                  <a:ext uri="{0D108BD9-81ED-4DB2-BD59-A6C34878D82A}">
                    <a16:rowId xmlns:a16="http://schemas.microsoft.com/office/drawing/2014/main" val="1370619950"/>
                  </a:ext>
                </a:extLst>
              </a:tr>
              <a:tr h="370016">
                <a:tc>
                  <a:txBody>
                    <a:bodyPr/>
                    <a:lstStyle/>
                    <a:p>
                      <a:pPr marL="0" marR="0" algn="just">
                        <a:lnSpc>
                          <a:spcPct val="107000"/>
                        </a:lnSpc>
                        <a:spcBef>
                          <a:spcPts val="0"/>
                        </a:spcBef>
                        <a:spcAft>
                          <a:spcPts val="0"/>
                        </a:spcAft>
                      </a:pPr>
                      <a:r>
                        <a:rPr lang="en-GB" sz="1600">
                          <a:effectLst/>
                        </a:rPr>
                        <a:t>P8 – University of Novi Sad (UNS)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Srđan Kolaković</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Maja Petrović</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extLst>
                  <a:ext uri="{0D108BD9-81ED-4DB2-BD59-A6C34878D82A}">
                    <a16:rowId xmlns:a16="http://schemas.microsoft.com/office/drawing/2014/main" val="3757651228"/>
                  </a:ext>
                </a:extLst>
              </a:tr>
              <a:tr h="370016">
                <a:tc>
                  <a:txBody>
                    <a:bodyPr/>
                    <a:lstStyle/>
                    <a:p>
                      <a:pPr marL="0" marR="0" algn="just">
                        <a:lnSpc>
                          <a:spcPct val="107000"/>
                        </a:lnSpc>
                        <a:spcBef>
                          <a:spcPts val="0"/>
                        </a:spcBef>
                        <a:spcAft>
                          <a:spcPts val="0"/>
                        </a:spcAft>
                      </a:pPr>
                      <a:r>
                        <a:rPr lang="en-GB" sz="1600">
                          <a:effectLst/>
                        </a:rPr>
                        <a:t>P9 – University of Sarajevo (UNSA)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Emina Hadžić</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Hata Milišić</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extLst>
                  <a:ext uri="{0D108BD9-81ED-4DB2-BD59-A6C34878D82A}">
                    <a16:rowId xmlns:a16="http://schemas.microsoft.com/office/drawing/2014/main" val="4169054349"/>
                  </a:ext>
                </a:extLst>
              </a:tr>
              <a:tr h="541738">
                <a:tc>
                  <a:txBody>
                    <a:bodyPr/>
                    <a:lstStyle/>
                    <a:p>
                      <a:pPr marL="0" marR="0" algn="just">
                        <a:lnSpc>
                          <a:spcPct val="107000"/>
                        </a:lnSpc>
                        <a:spcBef>
                          <a:spcPts val="0"/>
                        </a:spcBef>
                        <a:spcAft>
                          <a:spcPts val="0"/>
                        </a:spcAft>
                      </a:pPr>
                      <a:r>
                        <a:rPr lang="en-GB" sz="1600">
                          <a:effectLst/>
                        </a:rPr>
                        <a:t>P10 - Dzemal Bijedic University of Mostar (UNMO)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Mili Selimotić</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Marko Ćećez</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extLst>
                  <a:ext uri="{0D108BD9-81ED-4DB2-BD59-A6C34878D82A}">
                    <a16:rowId xmlns:a16="http://schemas.microsoft.com/office/drawing/2014/main" val="1213834381"/>
                  </a:ext>
                </a:extLst>
              </a:tr>
              <a:tr h="541738">
                <a:tc>
                  <a:txBody>
                    <a:bodyPr/>
                    <a:lstStyle/>
                    <a:p>
                      <a:pPr marL="0" marR="0" algn="just">
                        <a:lnSpc>
                          <a:spcPct val="107000"/>
                        </a:lnSpc>
                        <a:spcBef>
                          <a:spcPts val="0"/>
                        </a:spcBef>
                        <a:spcAft>
                          <a:spcPts val="0"/>
                        </a:spcAft>
                      </a:pPr>
                      <a:r>
                        <a:rPr lang="en-GB" sz="1600">
                          <a:effectLst/>
                        </a:rPr>
                        <a:t>P11 - Unversity of Pristina in Kosovska Mitrovica (UPKM)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Jelena Đokić</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Gordana Milentijević</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extLst>
                  <a:ext uri="{0D108BD9-81ED-4DB2-BD59-A6C34878D82A}">
                    <a16:rowId xmlns:a16="http://schemas.microsoft.com/office/drawing/2014/main" val="3547804115"/>
                  </a:ext>
                </a:extLst>
              </a:tr>
              <a:tr h="559208">
                <a:tc>
                  <a:txBody>
                    <a:bodyPr/>
                    <a:lstStyle/>
                    <a:p>
                      <a:pPr marL="0" marR="0" algn="just">
                        <a:lnSpc>
                          <a:spcPct val="107000"/>
                        </a:lnSpc>
                        <a:spcBef>
                          <a:spcPts val="0"/>
                        </a:spcBef>
                        <a:spcAft>
                          <a:spcPts val="0"/>
                        </a:spcAft>
                      </a:pPr>
                      <a:r>
                        <a:rPr lang="en-GB" sz="1600" dirty="0">
                          <a:effectLst/>
                        </a:rPr>
                        <a:t>P12 - Technical College of Applied Science </a:t>
                      </a:r>
                      <a:r>
                        <a:rPr lang="en-GB" sz="1600" dirty="0" err="1">
                          <a:effectLst/>
                        </a:rPr>
                        <a:t>Urosevac-Leposavic</a:t>
                      </a:r>
                      <a:r>
                        <a:rPr lang="en-GB" sz="1600" dirty="0">
                          <a:effectLst/>
                        </a:rPr>
                        <a:t> (TCASU)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Predrag Stanojević</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Jelena Rajović</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extLst>
                  <a:ext uri="{0D108BD9-81ED-4DB2-BD59-A6C34878D82A}">
                    <a16:rowId xmlns:a16="http://schemas.microsoft.com/office/drawing/2014/main" val="668654773"/>
                  </a:ext>
                </a:extLst>
              </a:tr>
              <a:tr h="370016">
                <a:tc>
                  <a:txBody>
                    <a:bodyPr/>
                    <a:lstStyle/>
                    <a:p>
                      <a:pPr marL="0" marR="0" algn="just">
                        <a:lnSpc>
                          <a:spcPct val="107000"/>
                        </a:lnSpc>
                        <a:spcBef>
                          <a:spcPts val="0"/>
                        </a:spcBef>
                        <a:spcAft>
                          <a:spcPts val="0"/>
                        </a:spcAft>
                      </a:pPr>
                      <a:r>
                        <a:rPr lang="en-GB" sz="1600">
                          <a:effectLst/>
                        </a:rPr>
                        <a:t>P13 - University of Montenegro (UoM)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Goran Sekulić</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Ivana Ćipranić</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extLst>
                  <a:ext uri="{0D108BD9-81ED-4DB2-BD59-A6C34878D82A}">
                    <a16:rowId xmlns:a16="http://schemas.microsoft.com/office/drawing/2014/main" val="2798620357"/>
                  </a:ext>
                </a:extLst>
              </a:tr>
              <a:tr h="559208">
                <a:tc>
                  <a:txBody>
                    <a:bodyPr/>
                    <a:lstStyle/>
                    <a:p>
                      <a:pPr marL="0" marR="0" algn="just">
                        <a:lnSpc>
                          <a:spcPct val="107000"/>
                        </a:lnSpc>
                        <a:spcBef>
                          <a:spcPts val="0"/>
                        </a:spcBef>
                        <a:spcAft>
                          <a:spcPts val="0"/>
                        </a:spcAft>
                      </a:pPr>
                      <a:r>
                        <a:rPr lang="en-GB" sz="1600">
                          <a:effectLst/>
                        </a:rPr>
                        <a:t>P14 – Public Water Management Company “Vode Vojvodine” (PWMC VV)</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tc>
                  <a:txBody>
                    <a:bodyPr/>
                    <a:lstStyle/>
                    <a:p>
                      <a:pPr marL="0" marR="0" algn="just">
                        <a:lnSpc>
                          <a:spcPct val="107000"/>
                        </a:lnSpc>
                        <a:spcBef>
                          <a:spcPts val="0"/>
                        </a:spcBef>
                        <a:spcAft>
                          <a:spcPts val="0"/>
                        </a:spcAft>
                      </a:pPr>
                      <a:r>
                        <a:rPr lang="en-GB" sz="1600" dirty="0">
                          <a:effectLst/>
                        </a:rPr>
                        <a:t>Olivera </a:t>
                      </a:r>
                      <a:r>
                        <a:rPr lang="en-GB" sz="1600" dirty="0" err="1">
                          <a:effectLst/>
                        </a:rPr>
                        <a:t>Gavrilović</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037" marR="57037" marT="0" marB="0" anchor="ctr"/>
                </a:tc>
                <a:extLst>
                  <a:ext uri="{0D108BD9-81ED-4DB2-BD59-A6C34878D82A}">
                    <a16:rowId xmlns:a16="http://schemas.microsoft.com/office/drawing/2014/main" val="2913646015"/>
                  </a:ext>
                </a:extLst>
              </a:tr>
            </a:tbl>
          </a:graphicData>
        </a:graphic>
      </p:graphicFrame>
    </p:spTree>
    <p:extLst>
      <p:ext uri="{BB962C8B-B14F-4D97-AF65-F5344CB8AC3E}">
        <p14:creationId xmlns:p14="http://schemas.microsoft.com/office/powerpoint/2010/main" val="3468201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204291" y="6226397"/>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7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1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39475" y="229267"/>
            <a:ext cx="3555698" cy="491177"/>
          </a:xfrm>
          <a:prstGeom prst="rect">
            <a:avLst/>
          </a:prstGeom>
        </p:spPr>
      </p:pic>
      <p:sp>
        <p:nvSpPr>
          <p:cNvPr id="8" name="Rectangle 7"/>
          <p:cNvSpPr/>
          <p:nvPr/>
        </p:nvSpPr>
        <p:spPr>
          <a:xfrm>
            <a:off x="381000" y="6224781"/>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8610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1905000" y="1295401"/>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5" name="Title 1"/>
          <p:cNvSpPr>
            <a:spLocks noGrp="1"/>
          </p:cNvSpPr>
          <p:nvPr>
            <p:ph type="title"/>
          </p:nvPr>
        </p:nvSpPr>
        <p:spPr>
          <a:xfrm>
            <a:off x="609600" y="816270"/>
            <a:ext cx="8229600" cy="838200"/>
          </a:xfrm>
        </p:spPr>
        <p:txBody>
          <a:bodyPr>
            <a:noAutofit/>
          </a:bodyPr>
          <a:lstStyle/>
          <a:p>
            <a:pPr algn="l"/>
            <a:r>
              <a:rPr lang="en-US" sz="3600" b="1" dirty="0">
                <a:solidFill>
                  <a:schemeClr val="tx2">
                    <a:lumMod val="60000"/>
                    <a:lumOff val="40000"/>
                  </a:schemeClr>
                </a:solidFill>
              </a:rPr>
              <a:t>Title of the event</a:t>
            </a:r>
          </a:p>
        </p:txBody>
      </p:sp>
      <p:sp>
        <p:nvSpPr>
          <p:cNvPr id="3" name="TextBox 2">
            <a:extLst>
              <a:ext uri="{FF2B5EF4-FFF2-40B4-BE49-F238E27FC236}">
                <a16:creationId xmlns:a16="http://schemas.microsoft.com/office/drawing/2014/main" id="{58268EC0-EF70-4999-B22D-3FA3DF358281}"/>
              </a:ext>
            </a:extLst>
          </p:cNvPr>
          <p:cNvSpPr txBox="1"/>
          <p:nvPr/>
        </p:nvSpPr>
        <p:spPr>
          <a:xfrm>
            <a:off x="189700" y="2642662"/>
            <a:ext cx="11660200" cy="1477328"/>
          </a:xfrm>
          <a:prstGeom prst="rect">
            <a:avLst/>
          </a:prstGeom>
          <a:noFill/>
        </p:spPr>
        <p:txBody>
          <a:bodyPr wrap="square" rtlCol="0">
            <a:spAutoFit/>
          </a:bodyPr>
          <a:lstStyle/>
          <a:p>
            <a:pPr algn="ctr">
              <a:spcBef>
                <a:spcPct val="0"/>
              </a:spcBef>
            </a:pPr>
            <a:r>
              <a:rPr lang="en-US" sz="3600" b="1" dirty="0">
                <a:solidFill>
                  <a:schemeClr val="tx2">
                    <a:lumMod val="60000"/>
                    <a:lumOff val="40000"/>
                  </a:schemeClr>
                </a:solidFill>
                <a:latin typeface="+mj-lt"/>
                <a:ea typeface="+mj-ea"/>
                <a:cs typeface="+mj-cs"/>
              </a:rPr>
              <a:t>Water Resources Management: </a:t>
            </a:r>
          </a:p>
          <a:p>
            <a:pPr algn="ctr">
              <a:spcBef>
                <a:spcPct val="0"/>
              </a:spcBef>
            </a:pPr>
            <a:r>
              <a:rPr lang="en-US" sz="3600" b="1" dirty="0">
                <a:solidFill>
                  <a:schemeClr val="tx2">
                    <a:lumMod val="60000"/>
                    <a:lumOff val="40000"/>
                  </a:schemeClr>
                </a:solidFill>
                <a:latin typeface="+mj-lt"/>
                <a:ea typeface="+mj-ea"/>
                <a:cs typeface="+mj-cs"/>
              </a:rPr>
              <a:t>new perspectives and innovative practices </a:t>
            </a:r>
          </a:p>
          <a:p>
            <a:endParaRPr lang="en-US" dirty="0"/>
          </a:p>
        </p:txBody>
      </p:sp>
      <p:sp>
        <p:nvSpPr>
          <p:cNvPr id="5" name="Rectangle: Rounded Corners 4">
            <a:extLst>
              <a:ext uri="{FF2B5EF4-FFF2-40B4-BE49-F238E27FC236}">
                <a16:creationId xmlns:a16="http://schemas.microsoft.com/office/drawing/2014/main" id="{77BF4F90-F820-4102-A199-AB067FF1EF92}"/>
              </a:ext>
            </a:extLst>
          </p:cNvPr>
          <p:cNvSpPr/>
          <p:nvPr/>
        </p:nvSpPr>
        <p:spPr>
          <a:xfrm>
            <a:off x="1143000" y="2139431"/>
            <a:ext cx="9906000" cy="25791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68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1524000" y="6273226"/>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7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1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39475" y="229267"/>
            <a:ext cx="3555698" cy="491177"/>
          </a:xfrm>
          <a:prstGeom prst="rect">
            <a:avLst/>
          </a:prstGeom>
        </p:spPr>
      </p:pic>
      <p:sp>
        <p:nvSpPr>
          <p:cNvPr id="8" name="Rectangle 7"/>
          <p:cNvSpPr/>
          <p:nvPr/>
        </p:nvSpPr>
        <p:spPr>
          <a:xfrm>
            <a:off x="1528482" y="6273226"/>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8610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1905000" y="1295401"/>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5" name="Title 1"/>
          <p:cNvSpPr>
            <a:spLocks noGrp="1"/>
          </p:cNvSpPr>
          <p:nvPr>
            <p:ph type="title"/>
          </p:nvPr>
        </p:nvSpPr>
        <p:spPr>
          <a:xfrm>
            <a:off x="381000" y="949710"/>
            <a:ext cx="8229600" cy="838200"/>
          </a:xfrm>
        </p:spPr>
        <p:txBody>
          <a:bodyPr>
            <a:noAutofit/>
          </a:bodyPr>
          <a:lstStyle/>
          <a:p>
            <a:pPr algn="l"/>
            <a:r>
              <a:rPr lang="en-US" sz="3600" b="1" dirty="0">
                <a:solidFill>
                  <a:schemeClr val="tx2">
                    <a:lumMod val="60000"/>
                    <a:lumOff val="40000"/>
                  </a:schemeClr>
                </a:solidFill>
              </a:rPr>
              <a:t>Hybrid event</a:t>
            </a:r>
          </a:p>
        </p:txBody>
      </p:sp>
      <p:graphicFrame>
        <p:nvGraphicFramePr>
          <p:cNvPr id="17" name="TextBox 13">
            <a:extLst>
              <a:ext uri="{FF2B5EF4-FFF2-40B4-BE49-F238E27FC236}">
                <a16:creationId xmlns:a16="http://schemas.microsoft.com/office/drawing/2014/main" id="{3DB17DF8-1FA2-47F7-BB7F-5B2F48E411BE}"/>
              </a:ext>
            </a:extLst>
          </p:cNvPr>
          <p:cNvGraphicFramePr/>
          <p:nvPr>
            <p:extLst>
              <p:ext uri="{D42A27DB-BD31-4B8C-83A1-F6EECF244321}">
                <p14:modId xmlns:p14="http://schemas.microsoft.com/office/powerpoint/2010/main" val="3346038675"/>
              </p:ext>
            </p:extLst>
          </p:nvPr>
        </p:nvGraphicFramePr>
        <p:xfrm>
          <a:off x="1853120" y="2308909"/>
          <a:ext cx="8441705" cy="218391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07844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E9219-4577-48FC-A8E4-46517C5CF9C3}"/>
              </a:ext>
            </a:extLst>
          </p:cNvPr>
          <p:cNvSpPr>
            <a:spLocks noGrp="1"/>
          </p:cNvSpPr>
          <p:nvPr>
            <p:ph type="title"/>
          </p:nvPr>
        </p:nvSpPr>
        <p:spPr/>
        <p:txBody>
          <a:bodyPr/>
          <a:lstStyle/>
          <a:p>
            <a:pPr algn="l"/>
            <a:r>
              <a:rPr lang="sr-Latn-RS" sz="4400" b="1" dirty="0" err="1">
                <a:solidFill>
                  <a:schemeClr val="tx2">
                    <a:lumMod val="60000"/>
                    <a:lumOff val="40000"/>
                  </a:schemeClr>
                </a:solidFill>
              </a:rPr>
              <a:t>Prepared</a:t>
            </a:r>
            <a:r>
              <a:rPr lang="en-US" sz="4400" b="1" dirty="0">
                <a:solidFill>
                  <a:schemeClr val="tx2">
                    <a:lumMod val="60000"/>
                    <a:lumOff val="40000"/>
                  </a:schemeClr>
                </a:solidFill>
              </a:rPr>
              <a:t> </a:t>
            </a:r>
            <a:r>
              <a:rPr lang="sr-Latn-RS" sz="4400" b="1" dirty="0" err="1">
                <a:solidFill>
                  <a:schemeClr val="tx2">
                    <a:lumMod val="60000"/>
                    <a:lumOff val="40000"/>
                  </a:schemeClr>
                </a:solidFill>
              </a:rPr>
              <a:t>material</a:t>
            </a:r>
            <a:endParaRPr lang="en-US" dirty="0"/>
          </a:p>
        </p:txBody>
      </p:sp>
      <p:sp>
        <p:nvSpPr>
          <p:cNvPr id="3" name="Content Placeholder 2">
            <a:extLst>
              <a:ext uri="{FF2B5EF4-FFF2-40B4-BE49-F238E27FC236}">
                <a16:creationId xmlns:a16="http://schemas.microsoft.com/office/drawing/2014/main" id="{C1250273-024D-49BB-9D70-614A5CFD102B}"/>
              </a:ext>
            </a:extLst>
          </p:cNvPr>
          <p:cNvSpPr>
            <a:spLocks noGrp="1"/>
          </p:cNvSpPr>
          <p:nvPr>
            <p:ph idx="1"/>
          </p:nvPr>
        </p:nvSpPr>
        <p:spPr>
          <a:xfrm>
            <a:off x="609600" y="1600201"/>
            <a:ext cx="11277600" cy="4983161"/>
          </a:xfrm>
        </p:spPr>
        <p:txBody>
          <a:bodyPr>
            <a:normAutofit fontScale="25000" lnSpcReduction="20000"/>
          </a:bodyPr>
          <a:lstStyle/>
          <a:p>
            <a:pPr>
              <a:lnSpc>
                <a:spcPct val="110000"/>
              </a:lnSpc>
              <a:spcBef>
                <a:spcPts val="600"/>
              </a:spcBef>
              <a:spcAft>
                <a:spcPts val="600"/>
              </a:spcAft>
            </a:pPr>
            <a:r>
              <a:rPr lang="sr-Latn-RS" sz="10800" b="1" dirty="0" err="1">
                <a:solidFill>
                  <a:schemeClr val="tx2">
                    <a:lumMod val="60000"/>
                    <a:lumOff val="40000"/>
                  </a:schemeClr>
                </a:solidFill>
                <a:latin typeface="+mj-lt"/>
                <a:ea typeface="+mj-ea"/>
                <a:cs typeface="+mj-cs"/>
              </a:rPr>
              <a:t>Liflet</a:t>
            </a:r>
            <a:endParaRPr lang="sr-Latn-RS" sz="10800" b="1" dirty="0">
              <a:solidFill>
                <a:schemeClr val="tx2">
                  <a:lumMod val="60000"/>
                  <a:lumOff val="40000"/>
                </a:schemeClr>
              </a:solidFill>
              <a:latin typeface="+mj-lt"/>
              <a:ea typeface="+mj-ea"/>
              <a:cs typeface="+mj-cs"/>
            </a:endParaRPr>
          </a:p>
          <a:p>
            <a:pPr>
              <a:lnSpc>
                <a:spcPct val="110000"/>
              </a:lnSpc>
              <a:spcBef>
                <a:spcPts val="600"/>
              </a:spcBef>
              <a:spcAft>
                <a:spcPts val="600"/>
              </a:spcAft>
            </a:pPr>
            <a:r>
              <a:rPr lang="sr-Latn-RS" sz="10800" b="1" dirty="0">
                <a:solidFill>
                  <a:schemeClr val="tx2">
                    <a:lumMod val="60000"/>
                    <a:lumOff val="40000"/>
                  </a:schemeClr>
                </a:solidFill>
                <a:latin typeface="+mj-lt"/>
                <a:ea typeface="+mj-ea"/>
                <a:cs typeface="+mj-cs"/>
              </a:rPr>
              <a:t>Poster</a:t>
            </a:r>
          </a:p>
          <a:p>
            <a:pPr>
              <a:lnSpc>
                <a:spcPct val="110000"/>
              </a:lnSpc>
              <a:spcBef>
                <a:spcPts val="600"/>
              </a:spcBef>
              <a:spcAft>
                <a:spcPts val="600"/>
              </a:spcAft>
            </a:pPr>
            <a:r>
              <a:rPr lang="sr-Latn-RS" sz="10800" b="1" dirty="0" err="1">
                <a:solidFill>
                  <a:schemeClr val="tx2">
                    <a:lumMod val="60000"/>
                    <a:lumOff val="40000"/>
                  </a:schemeClr>
                </a:solidFill>
                <a:latin typeface="+mj-lt"/>
                <a:ea typeface="+mj-ea"/>
                <a:cs typeface="+mj-cs"/>
              </a:rPr>
              <a:t>Registration</a:t>
            </a:r>
            <a:r>
              <a:rPr lang="sr-Latn-RS" sz="10800" b="1" dirty="0">
                <a:solidFill>
                  <a:schemeClr val="tx2">
                    <a:lumMod val="60000"/>
                    <a:lumOff val="40000"/>
                  </a:schemeClr>
                </a:solidFill>
                <a:latin typeface="+mj-lt"/>
                <a:ea typeface="+mj-ea"/>
                <a:cs typeface="+mj-cs"/>
              </a:rPr>
              <a:t> </a:t>
            </a:r>
            <a:r>
              <a:rPr lang="sr-Latn-RS" sz="10800" b="1" dirty="0" err="1">
                <a:solidFill>
                  <a:schemeClr val="tx2">
                    <a:lumMod val="60000"/>
                    <a:lumOff val="40000"/>
                  </a:schemeClr>
                </a:solidFill>
                <a:latin typeface="+mj-lt"/>
                <a:ea typeface="+mj-ea"/>
                <a:cs typeface="+mj-cs"/>
              </a:rPr>
              <a:t>form</a:t>
            </a:r>
            <a:r>
              <a:rPr lang="sr-Latn-RS" sz="10800" b="1" dirty="0">
                <a:solidFill>
                  <a:schemeClr val="tx2">
                    <a:lumMod val="60000"/>
                    <a:lumOff val="40000"/>
                  </a:schemeClr>
                </a:solidFill>
                <a:latin typeface="+mj-lt"/>
                <a:ea typeface="+mj-ea"/>
                <a:cs typeface="+mj-cs"/>
              </a:rPr>
              <a:t> (https://docs.google.com/forms/d/1XBIqs6zDOx6PA4dIvnqnEXLZLCNDSFpJIQvjQCDO-zk/edit)</a:t>
            </a:r>
          </a:p>
          <a:p>
            <a:pPr>
              <a:lnSpc>
                <a:spcPct val="110000"/>
              </a:lnSpc>
              <a:spcBef>
                <a:spcPts val="600"/>
              </a:spcBef>
              <a:spcAft>
                <a:spcPts val="600"/>
              </a:spcAft>
            </a:pPr>
            <a:r>
              <a:rPr lang="sr-Latn-RS" sz="10800" b="1" dirty="0" err="1">
                <a:solidFill>
                  <a:schemeClr val="tx2">
                    <a:lumMod val="60000"/>
                    <a:lumOff val="40000"/>
                  </a:schemeClr>
                </a:solidFill>
                <a:latin typeface="+mj-lt"/>
                <a:ea typeface="+mj-ea"/>
                <a:cs typeface="+mj-cs"/>
              </a:rPr>
              <a:t>Instructions</a:t>
            </a:r>
            <a:r>
              <a:rPr lang="sr-Latn-RS" sz="10800" b="1" dirty="0">
                <a:solidFill>
                  <a:schemeClr val="tx2">
                    <a:lumMod val="60000"/>
                    <a:lumOff val="40000"/>
                  </a:schemeClr>
                </a:solidFill>
                <a:latin typeface="+mj-lt"/>
                <a:ea typeface="+mj-ea"/>
                <a:cs typeface="+mj-cs"/>
              </a:rPr>
              <a:t> </a:t>
            </a:r>
            <a:r>
              <a:rPr lang="sr-Latn-RS" sz="10800" b="1" dirty="0" err="1">
                <a:solidFill>
                  <a:schemeClr val="tx2">
                    <a:lumMod val="60000"/>
                    <a:lumOff val="40000"/>
                  </a:schemeClr>
                </a:solidFill>
                <a:latin typeface="+mj-lt"/>
                <a:ea typeface="+mj-ea"/>
                <a:cs typeface="+mj-cs"/>
              </a:rPr>
              <a:t>for</a:t>
            </a:r>
            <a:r>
              <a:rPr lang="sr-Latn-RS" sz="10800" b="1" dirty="0">
                <a:solidFill>
                  <a:schemeClr val="tx2">
                    <a:lumMod val="60000"/>
                    <a:lumOff val="40000"/>
                  </a:schemeClr>
                </a:solidFill>
                <a:latin typeface="+mj-lt"/>
                <a:ea typeface="+mj-ea"/>
                <a:cs typeface="+mj-cs"/>
              </a:rPr>
              <a:t> </a:t>
            </a:r>
            <a:r>
              <a:rPr lang="sr-Latn-RS" sz="10800" b="1" dirty="0" err="1">
                <a:solidFill>
                  <a:schemeClr val="tx2">
                    <a:lumMod val="60000"/>
                    <a:lumOff val="40000"/>
                  </a:schemeClr>
                </a:solidFill>
                <a:latin typeface="+mj-lt"/>
                <a:ea typeface="+mj-ea"/>
                <a:cs typeface="+mj-cs"/>
              </a:rPr>
              <a:t>papers</a:t>
            </a:r>
            <a:endParaRPr lang="sr-Latn-RS" sz="10800" b="1" dirty="0">
              <a:solidFill>
                <a:schemeClr val="tx2">
                  <a:lumMod val="60000"/>
                  <a:lumOff val="40000"/>
                </a:schemeClr>
              </a:solidFill>
              <a:latin typeface="+mj-lt"/>
              <a:ea typeface="+mj-ea"/>
              <a:cs typeface="+mj-cs"/>
            </a:endParaRPr>
          </a:p>
          <a:p>
            <a:pPr>
              <a:lnSpc>
                <a:spcPct val="110000"/>
              </a:lnSpc>
              <a:spcBef>
                <a:spcPts val="600"/>
              </a:spcBef>
              <a:spcAft>
                <a:spcPts val="600"/>
              </a:spcAft>
            </a:pPr>
            <a:r>
              <a:rPr lang="sr-Latn-RS" sz="10800" b="1" dirty="0" err="1">
                <a:solidFill>
                  <a:schemeClr val="tx2">
                    <a:lumMod val="60000"/>
                    <a:lumOff val="40000"/>
                  </a:schemeClr>
                </a:solidFill>
                <a:latin typeface="+mj-lt"/>
                <a:ea typeface="+mj-ea"/>
                <a:cs typeface="+mj-cs"/>
              </a:rPr>
              <a:t>ppt</a:t>
            </a:r>
            <a:r>
              <a:rPr lang="sr-Latn-RS" sz="10800" b="1" dirty="0">
                <a:solidFill>
                  <a:schemeClr val="tx2">
                    <a:lumMod val="60000"/>
                    <a:lumOff val="40000"/>
                  </a:schemeClr>
                </a:solidFill>
                <a:latin typeface="+mj-lt"/>
                <a:ea typeface="+mj-ea"/>
                <a:cs typeface="+mj-cs"/>
              </a:rPr>
              <a:t> </a:t>
            </a:r>
            <a:r>
              <a:rPr lang="sr-Latn-RS" sz="10800" b="1" dirty="0" err="1">
                <a:solidFill>
                  <a:schemeClr val="tx2">
                    <a:lumMod val="60000"/>
                    <a:lumOff val="40000"/>
                  </a:schemeClr>
                </a:solidFill>
                <a:latin typeface="+mj-lt"/>
                <a:ea typeface="+mj-ea"/>
                <a:cs typeface="+mj-cs"/>
              </a:rPr>
              <a:t>template</a:t>
            </a:r>
            <a:endParaRPr lang="sr-Latn-RS" sz="10800" b="1" dirty="0">
              <a:solidFill>
                <a:schemeClr val="tx2">
                  <a:lumMod val="60000"/>
                  <a:lumOff val="40000"/>
                </a:schemeClr>
              </a:solidFill>
              <a:latin typeface="+mj-lt"/>
              <a:ea typeface="+mj-ea"/>
              <a:cs typeface="+mj-cs"/>
            </a:endParaRPr>
          </a:p>
          <a:p>
            <a:pPr>
              <a:lnSpc>
                <a:spcPct val="110000"/>
              </a:lnSpc>
              <a:spcBef>
                <a:spcPts val="600"/>
              </a:spcBef>
              <a:spcAft>
                <a:spcPts val="600"/>
              </a:spcAft>
            </a:pPr>
            <a:r>
              <a:rPr lang="sr-Latn-RS" sz="10800" b="1" dirty="0" err="1">
                <a:solidFill>
                  <a:schemeClr val="tx2">
                    <a:lumMod val="60000"/>
                    <a:lumOff val="40000"/>
                  </a:schemeClr>
                </a:solidFill>
                <a:latin typeface="+mj-lt"/>
                <a:ea typeface="+mj-ea"/>
                <a:cs typeface="+mj-cs"/>
              </a:rPr>
              <a:t>Certificate</a:t>
            </a:r>
            <a:endParaRPr lang="sr-Latn-RS" sz="10800" b="1" dirty="0">
              <a:solidFill>
                <a:schemeClr val="tx2">
                  <a:lumMod val="60000"/>
                  <a:lumOff val="40000"/>
                </a:schemeClr>
              </a:solidFill>
              <a:latin typeface="+mj-lt"/>
              <a:ea typeface="+mj-ea"/>
              <a:cs typeface="+mj-cs"/>
            </a:endParaRPr>
          </a:p>
          <a:p>
            <a:pPr>
              <a:lnSpc>
                <a:spcPct val="110000"/>
              </a:lnSpc>
              <a:spcBef>
                <a:spcPts val="600"/>
              </a:spcBef>
              <a:spcAft>
                <a:spcPts val="600"/>
              </a:spcAft>
            </a:pPr>
            <a:r>
              <a:rPr lang="sr-Latn-RS" sz="10800" b="1" dirty="0" err="1">
                <a:solidFill>
                  <a:schemeClr val="tx2">
                    <a:lumMod val="60000"/>
                    <a:lumOff val="40000"/>
                  </a:schemeClr>
                </a:solidFill>
                <a:latin typeface="+mj-lt"/>
                <a:ea typeface="+mj-ea"/>
                <a:cs typeface="+mj-cs"/>
              </a:rPr>
              <a:t>Website</a:t>
            </a:r>
            <a:r>
              <a:rPr lang="sr-Latn-RS" sz="10800" b="1" dirty="0">
                <a:solidFill>
                  <a:schemeClr val="tx2">
                    <a:lumMod val="60000"/>
                    <a:lumOff val="40000"/>
                  </a:schemeClr>
                </a:solidFill>
                <a:latin typeface="+mj-lt"/>
                <a:ea typeface="+mj-ea"/>
                <a:cs typeface="+mj-cs"/>
              </a:rPr>
              <a:t> (http://www.swarm.ni.ac.rs/symposium)</a:t>
            </a:r>
          </a:p>
          <a:p>
            <a:endParaRPr lang="en-US" dirty="0"/>
          </a:p>
        </p:txBody>
      </p:sp>
    </p:spTree>
    <p:extLst>
      <p:ext uri="{BB962C8B-B14F-4D97-AF65-F5344CB8AC3E}">
        <p14:creationId xmlns:p14="http://schemas.microsoft.com/office/powerpoint/2010/main" val="2269556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Graphical user interface, website&#10;&#10;Description automatically generated">
            <a:extLst>
              <a:ext uri="{FF2B5EF4-FFF2-40B4-BE49-F238E27FC236}">
                <a16:creationId xmlns:a16="http://schemas.microsoft.com/office/drawing/2014/main" id="{7392EB21-2C0F-4A04-A2BC-E1002B9AB79E}"/>
              </a:ext>
            </a:extLst>
          </p:cNvPr>
          <p:cNvPicPr>
            <a:picLocks noChangeAspect="1"/>
          </p:cNvPicPr>
          <p:nvPr/>
        </p:nvPicPr>
        <p:blipFill rotWithShape="1">
          <a:blip r:embed="rId2">
            <a:extLst>
              <a:ext uri="{28A0092B-C50C-407E-A947-70E740481C1C}">
                <a14:useLocalDpi xmlns:a14="http://schemas.microsoft.com/office/drawing/2010/main" val="0"/>
              </a:ext>
            </a:extLst>
          </a:blip>
          <a:srcRect t="490" b="20020"/>
          <a:stretch/>
        </p:blipFill>
        <p:spPr>
          <a:xfrm>
            <a:off x="20" y="1282"/>
            <a:ext cx="12191980" cy="6856718"/>
          </a:xfrm>
          <a:prstGeom prst="rect">
            <a:avLst/>
          </a:prstGeom>
        </p:spPr>
      </p:pic>
    </p:spTree>
    <p:extLst>
      <p:ext uri="{BB962C8B-B14F-4D97-AF65-F5344CB8AC3E}">
        <p14:creationId xmlns:p14="http://schemas.microsoft.com/office/powerpoint/2010/main" val="4215257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email&#10;&#10;Description automatically generated">
            <a:extLst>
              <a:ext uri="{FF2B5EF4-FFF2-40B4-BE49-F238E27FC236}">
                <a16:creationId xmlns:a16="http://schemas.microsoft.com/office/drawing/2014/main" id="{5EEE102F-2DFC-4821-BA29-6D656704745A}"/>
              </a:ext>
            </a:extLst>
          </p:cNvPr>
          <p:cNvPicPr>
            <a:picLocks noChangeAspect="1"/>
          </p:cNvPicPr>
          <p:nvPr/>
        </p:nvPicPr>
        <p:blipFill rotWithShape="1">
          <a:blip r:embed="rId2">
            <a:extLst>
              <a:ext uri="{28A0092B-C50C-407E-A947-70E740481C1C}">
                <a14:useLocalDpi xmlns:a14="http://schemas.microsoft.com/office/drawing/2010/main" val="0"/>
              </a:ext>
            </a:extLst>
          </a:blip>
          <a:srcRect t="2232" b="18278"/>
          <a:stretch/>
        </p:blipFill>
        <p:spPr>
          <a:xfrm>
            <a:off x="20" y="1282"/>
            <a:ext cx="12191980" cy="6856718"/>
          </a:xfrm>
          <a:prstGeom prst="rect">
            <a:avLst/>
          </a:prstGeom>
        </p:spPr>
      </p:pic>
    </p:spTree>
    <p:extLst>
      <p:ext uri="{BB962C8B-B14F-4D97-AF65-F5344CB8AC3E}">
        <p14:creationId xmlns:p14="http://schemas.microsoft.com/office/powerpoint/2010/main" val="2913120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E9219-4577-48FC-A8E4-46517C5CF9C3}"/>
              </a:ext>
            </a:extLst>
          </p:cNvPr>
          <p:cNvSpPr>
            <a:spLocks noGrp="1"/>
          </p:cNvSpPr>
          <p:nvPr>
            <p:ph type="title"/>
          </p:nvPr>
        </p:nvSpPr>
        <p:spPr/>
        <p:txBody>
          <a:bodyPr/>
          <a:lstStyle/>
          <a:p>
            <a:pPr algn="l"/>
            <a:r>
              <a:rPr lang="sr-Latn-RS" b="1" dirty="0" err="1">
                <a:solidFill>
                  <a:schemeClr val="tx2">
                    <a:lumMod val="60000"/>
                    <a:lumOff val="40000"/>
                  </a:schemeClr>
                </a:solidFill>
              </a:rPr>
              <a:t>Work</a:t>
            </a:r>
            <a:r>
              <a:rPr lang="sr-Latn-RS" b="1" dirty="0">
                <a:solidFill>
                  <a:schemeClr val="tx2">
                    <a:lumMod val="60000"/>
                    <a:lumOff val="40000"/>
                  </a:schemeClr>
                </a:solidFill>
              </a:rPr>
              <a:t> to do…</a:t>
            </a:r>
            <a:endParaRPr lang="en-US" dirty="0"/>
          </a:p>
        </p:txBody>
      </p:sp>
      <p:graphicFrame>
        <p:nvGraphicFramePr>
          <p:cNvPr id="7" name="Table 7">
            <a:extLst>
              <a:ext uri="{FF2B5EF4-FFF2-40B4-BE49-F238E27FC236}">
                <a16:creationId xmlns:a16="http://schemas.microsoft.com/office/drawing/2014/main" id="{768A3F9E-CD2A-4004-B1BF-2CA226976D60}"/>
              </a:ext>
            </a:extLst>
          </p:cNvPr>
          <p:cNvGraphicFramePr>
            <a:graphicFrameLocks noGrp="1"/>
          </p:cNvGraphicFramePr>
          <p:nvPr>
            <p:ph idx="1"/>
            <p:extLst>
              <p:ext uri="{D42A27DB-BD31-4B8C-83A1-F6EECF244321}">
                <p14:modId xmlns:p14="http://schemas.microsoft.com/office/powerpoint/2010/main" val="2636951744"/>
              </p:ext>
            </p:extLst>
          </p:nvPr>
        </p:nvGraphicFramePr>
        <p:xfrm>
          <a:off x="304800" y="1524000"/>
          <a:ext cx="11658600" cy="5037735"/>
        </p:xfrm>
        <a:graphic>
          <a:graphicData uri="http://schemas.openxmlformats.org/drawingml/2006/table">
            <a:tbl>
              <a:tblPr firstRow="1" bandRow="1">
                <a:tableStyleId>{5C22544A-7EE6-4342-B048-85BDC9FD1C3A}</a:tableStyleId>
              </a:tblPr>
              <a:tblGrid>
                <a:gridCol w="2914650">
                  <a:extLst>
                    <a:ext uri="{9D8B030D-6E8A-4147-A177-3AD203B41FA5}">
                      <a16:colId xmlns:a16="http://schemas.microsoft.com/office/drawing/2014/main" val="150958845"/>
                    </a:ext>
                  </a:extLst>
                </a:gridCol>
                <a:gridCol w="2914650">
                  <a:extLst>
                    <a:ext uri="{9D8B030D-6E8A-4147-A177-3AD203B41FA5}">
                      <a16:colId xmlns:a16="http://schemas.microsoft.com/office/drawing/2014/main" val="2724963399"/>
                    </a:ext>
                  </a:extLst>
                </a:gridCol>
                <a:gridCol w="2914650">
                  <a:extLst>
                    <a:ext uri="{9D8B030D-6E8A-4147-A177-3AD203B41FA5}">
                      <a16:colId xmlns:a16="http://schemas.microsoft.com/office/drawing/2014/main" val="3144885793"/>
                    </a:ext>
                  </a:extLst>
                </a:gridCol>
                <a:gridCol w="2914650">
                  <a:extLst>
                    <a:ext uri="{9D8B030D-6E8A-4147-A177-3AD203B41FA5}">
                      <a16:colId xmlns:a16="http://schemas.microsoft.com/office/drawing/2014/main" val="375631582"/>
                    </a:ext>
                  </a:extLst>
                </a:gridCol>
              </a:tblGrid>
              <a:tr h="479148">
                <a:tc>
                  <a:txBody>
                    <a:bodyPr/>
                    <a:lstStyle/>
                    <a:p>
                      <a:r>
                        <a:rPr lang="sr-Latn-RS" dirty="0" err="1"/>
                        <a:t>Activity</a:t>
                      </a:r>
                      <a:endParaRPr lang="en-US" dirty="0"/>
                    </a:p>
                  </a:txBody>
                  <a:tcPr/>
                </a:tc>
                <a:tc>
                  <a:txBody>
                    <a:bodyPr/>
                    <a:lstStyle/>
                    <a:p>
                      <a:r>
                        <a:rPr lang="sr-Latn-RS" dirty="0" err="1"/>
                        <a:t>Deadline</a:t>
                      </a:r>
                      <a:endParaRPr lang="en-US" dirty="0"/>
                    </a:p>
                  </a:txBody>
                  <a:tcPr/>
                </a:tc>
                <a:tc>
                  <a:txBody>
                    <a:bodyPr/>
                    <a:lstStyle/>
                    <a:p>
                      <a:r>
                        <a:rPr lang="sr-Latn-RS" b="1" dirty="0">
                          <a:solidFill>
                            <a:srgbClr val="FF0000"/>
                          </a:solidFill>
                        </a:rPr>
                        <a:t>NEW </a:t>
                      </a:r>
                      <a:r>
                        <a:rPr lang="sr-Latn-RS" b="1" dirty="0" err="1">
                          <a:solidFill>
                            <a:srgbClr val="FF0000"/>
                          </a:solidFill>
                        </a:rPr>
                        <a:t>Deadline</a:t>
                      </a:r>
                      <a:endParaRPr lang="en-US" b="1" dirty="0">
                        <a:solidFill>
                          <a:srgbClr val="FF0000"/>
                        </a:solidFill>
                      </a:endParaRPr>
                    </a:p>
                  </a:txBody>
                  <a:tcPr/>
                </a:tc>
                <a:tc>
                  <a:txBody>
                    <a:bodyPr/>
                    <a:lstStyle/>
                    <a:p>
                      <a:r>
                        <a:rPr lang="sr-Latn-RS" dirty="0" err="1"/>
                        <a:t>Responisbility</a:t>
                      </a:r>
                      <a:endParaRPr lang="en-US" dirty="0"/>
                    </a:p>
                  </a:txBody>
                  <a:tcPr/>
                </a:tc>
                <a:extLst>
                  <a:ext uri="{0D108BD9-81ED-4DB2-BD59-A6C34878D82A}">
                    <a16:rowId xmlns:a16="http://schemas.microsoft.com/office/drawing/2014/main" val="1786461476"/>
                  </a:ext>
                </a:extLst>
              </a:tr>
              <a:tr h="479148">
                <a:tc>
                  <a:txBody>
                    <a:bodyPr/>
                    <a:lstStyle/>
                    <a:p>
                      <a:r>
                        <a:rPr lang="sr-Latn-RS" dirty="0"/>
                        <a:t>FINAL Program</a:t>
                      </a:r>
                      <a:endParaRPr lang="en-US" dirty="0"/>
                    </a:p>
                  </a:txBody>
                  <a:tcPr anchor="ctr"/>
                </a:tc>
                <a:tc>
                  <a:txBody>
                    <a:bodyPr/>
                    <a:lstStyle/>
                    <a:p>
                      <a:r>
                        <a:rPr lang="sr-Latn-RS" dirty="0" err="1"/>
                        <a:t>End</a:t>
                      </a:r>
                      <a:r>
                        <a:rPr lang="sr-Latn-RS" dirty="0"/>
                        <a:t> </a:t>
                      </a:r>
                      <a:r>
                        <a:rPr lang="sr-Latn-RS" dirty="0" err="1"/>
                        <a:t>of</a:t>
                      </a:r>
                      <a:r>
                        <a:rPr lang="sr-Latn-RS" dirty="0"/>
                        <a:t> </a:t>
                      </a:r>
                      <a:r>
                        <a:rPr lang="sr-Latn-RS" dirty="0" err="1"/>
                        <a:t>May</a:t>
                      </a:r>
                      <a:endParaRPr lang="en-US" dirty="0"/>
                    </a:p>
                  </a:txBody>
                  <a:tcPr anchor="ctr"/>
                </a:tc>
                <a:tc>
                  <a:txBody>
                    <a:bodyPr/>
                    <a:lstStyle/>
                    <a:p>
                      <a:r>
                        <a:rPr lang="sr-Latn-RS" b="1" dirty="0" err="1">
                          <a:solidFill>
                            <a:srgbClr val="FF0000"/>
                          </a:solidFill>
                        </a:rPr>
                        <a:t>End</a:t>
                      </a:r>
                      <a:r>
                        <a:rPr lang="sr-Latn-RS" b="1" dirty="0">
                          <a:solidFill>
                            <a:srgbClr val="FF0000"/>
                          </a:solidFill>
                        </a:rPr>
                        <a:t> </a:t>
                      </a:r>
                      <a:r>
                        <a:rPr lang="sr-Latn-RS" b="1" dirty="0" err="1">
                          <a:solidFill>
                            <a:srgbClr val="FF0000"/>
                          </a:solidFill>
                        </a:rPr>
                        <a:t>of</a:t>
                      </a:r>
                      <a:r>
                        <a:rPr lang="sr-Latn-RS" b="1" dirty="0">
                          <a:solidFill>
                            <a:srgbClr val="FF0000"/>
                          </a:solidFill>
                        </a:rPr>
                        <a:t> June</a:t>
                      </a:r>
                      <a:endParaRPr lang="en-US" b="1" dirty="0">
                        <a:solidFill>
                          <a:srgbClr val="FF0000"/>
                        </a:solidFill>
                      </a:endParaRPr>
                    </a:p>
                  </a:txBody>
                  <a:tcPr anchor="ctr"/>
                </a:tc>
                <a:tc>
                  <a:txBody>
                    <a:bodyPr/>
                    <a:lstStyle/>
                    <a:p>
                      <a:r>
                        <a:rPr lang="sr-Latn-RS" dirty="0"/>
                        <a:t>Milan </a:t>
                      </a:r>
                      <a:r>
                        <a:rPr lang="sr-Latn-RS" dirty="0" err="1"/>
                        <a:t>Gocic</a:t>
                      </a:r>
                      <a:endParaRPr lang="en-US" dirty="0"/>
                    </a:p>
                  </a:txBody>
                  <a:tcPr anchor="ctr"/>
                </a:tc>
                <a:extLst>
                  <a:ext uri="{0D108BD9-81ED-4DB2-BD59-A6C34878D82A}">
                    <a16:rowId xmlns:a16="http://schemas.microsoft.com/office/drawing/2014/main" val="1300169907"/>
                  </a:ext>
                </a:extLst>
              </a:tr>
              <a:tr h="827021">
                <a:tc>
                  <a:txBody>
                    <a:bodyPr/>
                    <a:lstStyle/>
                    <a:p>
                      <a:r>
                        <a:rPr lang="sr-Latn-RS" dirty="0" err="1"/>
                        <a:t>Announcement</a:t>
                      </a:r>
                      <a:r>
                        <a:rPr lang="sr-Latn-RS" dirty="0"/>
                        <a:t> </a:t>
                      </a:r>
                      <a:r>
                        <a:rPr lang="sr-Latn-RS" dirty="0" err="1"/>
                        <a:t>for</a:t>
                      </a:r>
                      <a:r>
                        <a:rPr lang="sr-Latn-RS" dirty="0"/>
                        <a:t> </a:t>
                      </a:r>
                      <a:r>
                        <a:rPr lang="sr-Latn-RS" dirty="0" err="1"/>
                        <a:t>Social</a:t>
                      </a:r>
                      <a:r>
                        <a:rPr lang="sr-Latn-RS" dirty="0"/>
                        <a:t> </a:t>
                      </a:r>
                      <a:r>
                        <a:rPr lang="sr-Latn-RS" dirty="0" err="1"/>
                        <a:t>networks</a:t>
                      </a:r>
                      <a:endParaRPr lang="en-US" dirty="0"/>
                    </a:p>
                  </a:txBody>
                  <a:tcPr anchor="ctr"/>
                </a:tc>
                <a:tc>
                  <a:txBody>
                    <a:bodyPr/>
                    <a:lstStyle/>
                    <a:p>
                      <a:r>
                        <a:rPr lang="sr-Latn-RS" dirty="0" err="1"/>
                        <a:t>End</a:t>
                      </a:r>
                      <a:r>
                        <a:rPr lang="sr-Latn-RS" dirty="0"/>
                        <a:t> </a:t>
                      </a:r>
                      <a:r>
                        <a:rPr lang="sr-Latn-RS" dirty="0" err="1"/>
                        <a:t>of</a:t>
                      </a:r>
                      <a:r>
                        <a:rPr lang="sr-Latn-RS" dirty="0"/>
                        <a:t> </a:t>
                      </a:r>
                      <a:r>
                        <a:rPr lang="sr-Latn-RS" dirty="0" err="1"/>
                        <a:t>May</a:t>
                      </a:r>
                      <a:endParaRPr lang="en-US" dirty="0"/>
                    </a:p>
                  </a:txBody>
                  <a:tcPr anchor="ctr"/>
                </a:tc>
                <a:tc>
                  <a:txBody>
                    <a:bodyPr/>
                    <a:lstStyle/>
                    <a:p>
                      <a:r>
                        <a:rPr lang="sr-Latn-RS" b="1" dirty="0" err="1">
                          <a:solidFill>
                            <a:srgbClr val="FF0000"/>
                          </a:solidFill>
                        </a:rPr>
                        <a:t>End</a:t>
                      </a:r>
                      <a:r>
                        <a:rPr lang="sr-Latn-RS" b="1" dirty="0">
                          <a:solidFill>
                            <a:srgbClr val="FF0000"/>
                          </a:solidFill>
                        </a:rPr>
                        <a:t> </a:t>
                      </a:r>
                      <a:r>
                        <a:rPr lang="sr-Latn-RS" b="1" dirty="0" err="1">
                          <a:solidFill>
                            <a:srgbClr val="FF0000"/>
                          </a:solidFill>
                        </a:rPr>
                        <a:t>of</a:t>
                      </a:r>
                      <a:r>
                        <a:rPr lang="sr-Latn-RS" b="1" dirty="0">
                          <a:solidFill>
                            <a:srgbClr val="FF0000"/>
                          </a:solidFill>
                        </a:rPr>
                        <a:t> June</a:t>
                      </a:r>
                      <a:endParaRPr lang="en-US" b="1" dirty="0">
                        <a:solidFill>
                          <a:srgbClr val="FF0000"/>
                        </a:solidFill>
                      </a:endParaRPr>
                    </a:p>
                  </a:txBody>
                  <a:tcPr anchor="ctr"/>
                </a:tc>
                <a:tc>
                  <a:txBody>
                    <a:bodyPr/>
                    <a:lstStyle/>
                    <a:p>
                      <a:r>
                        <a:rPr lang="sr-Latn-RS" dirty="0"/>
                        <a:t>Maja </a:t>
                      </a:r>
                      <a:r>
                        <a:rPr lang="sr-Latn-RS" dirty="0" err="1"/>
                        <a:t>Petrovic</a:t>
                      </a:r>
                      <a:endParaRPr lang="en-US" dirty="0"/>
                    </a:p>
                  </a:txBody>
                  <a:tcPr anchor="ctr"/>
                </a:tc>
                <a:extLst>
                  <a:ext uri="{0D108BD9-81ED-4DB2-BD59-A6C34878D82A}">
                    <a16:rowId xmlns:a16="http://schemas.microsoft.com/office/drawing/2014/main" val="116547932"/>
                  </a:ext>
                </a:extLst>
              </a:tr>
              <a:tr h="8270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err="1"/>
                        <a:t>Announcement</a:t>
                      </a:r>
                      <a:r>
                        <a:rPr lang="sr-Latn-RS" dirty="0"/>
                        <a:t> </a:t>
                      </a:r>
                      <a:r>
                        <a:rPr lang="sr-Latn-RS" dirty="0" err="1"/>
                        <a:t>for</a:t>
                      </a:r>
                      <a:r>
                        <a:rPr lang="sr-Latn-RS" dirty="0"/>
                        <a:t> </a:t>
                      </a:r>
                      <a:r>
                        <a:rPr lang="sr-Latn-RS" dirty="0" err="1"/>
                        <a:t>newspapers</a:t>
                      </a:r>
                      <a:endParaRPr lang="en-US" dirty="0"/>
                    </a:p>
                  </a:txBody>
                  <a:tcPr anchor="ctr"/>
                </a:tc>
                <a:tc>
                  <a:txBody>
                    <a:bodyPr/>
                    <a:lstStyle/>
                    <a:p>
                      <a:r>
                        <a:rPr lang="sr-Latn-RS" dirty="0" err="1"/>
                        <a:t>End</a:t>
                      </a:r>
                      <a:r>
                        <a:rPr lang="sr-Latn-RS" dirty="0"/>
                        <a:t> </a:t>
                      </a:r>
                      <a:r>
                        <a:rPr lang="sr-Latn-RS" dirty="0" err="1"/>
                        <a:t>of</a:t>
                      </a:r>
                      <a:r>
                        <a:rPr lang="sr-Latn-RS" dirty="0"/>
                        <a:t> </a:t>
                      </a:r>
                      <a:r>
                        <a:rPr lang="sr-Latn-RS" dirty="0" err="1"/>
                        <a:t>May</a:t>
                      </a:r>
                      <a:endParaRPr lang="en-US" dirty="0"/>
                    </a:p>
                  </a:txBody>
                  <a:tcPr anchor="ctr"/>
                </a:tc>
                <a:tc>
                  <a:txBody>
                    <a:bodyPr/>
                    <a:lstStyle/>
                    <a:p>
                      <a:r>
                        <a:rPr lang="sr-Latn-RS" b="1" dirty="0" err="1">
                          <a:solidFill>
                            <a:srgbClr val="FF0000"/>
                          </a:solidFill>
                        </a:rPr>
                        <a:t>End</a:t>
                      </a:r>
                      <a:r>
                        <a:rPr lang="sr-Latn-RS" b="1" dirty="0">
                          <a:solidFill>
                            <a:srgbClr val="FF0000"/>
                          </a:solidFill>
                        </a:rPr>
                        <a:t> </a:t>
                      </a:r>
                      <a:r>
                        <a:rPr lang="sr-Latn-RS" b="1" dirty="0" err="1">
                          <a:solidFill>
                            <a:srgbClr val="FF0000"/>
                          </a:solidFill>
                        </a:rPr>
                        <a:t>of</a:t>
                      </a:r>
                      <a:r>
                        <a:rPr lang="sr-Latn-RS" b="1" dirty="0">
                          <a:solidFill>
                            <a:srgbClr val="FF0000"/>
                          </a:solidFill>
                        </a:rPr>
                        <a:t> June</a:t>
                      </a:r>
                      <a:endParaRPr lang="en-US" b="1" dirty="0">
                        <a:solidFill>
                          <a:srgbClr val="FF0000"/>
                        </a:solidFill>
                      </a:endParaRPr>
                    </a:p>
                  </a:txBody>
                  <a:tcPr anchor="ctr"/>
                </a:tc>
                <a:tc>
                  <a:txBody>
                    <a:bodyPr/>
                    <a:lstStyle/>
                    <a:p>
                      <a:r>
                        <a:rPr lang="sr-Latn-RS" dirty="0"/>
                        <a:t>Maja </a:t>
                      </a:r>
                      <a:r>
                        <a:rPr lang="sr-Latn-RS" dirty="0" err="1"/>
                        <a:t>Petrovic</a:t>
                      </a:r>
                      <a:endParaRPr lang="en-US" dirty="0"/>
                    </a:p>
                  </a:txBody>
                  <a:tcPr anchor="ctr"/>
                </a:tc>
                <a:extLst>
                  <a:ext uri="{0D108BD9-81ED-4DB2-BD59-A6C34878D82A}">
                    <a16:rowId xmlns:a16="http://schemas.microsoft.com/office/drawing/2014/main" val="3530972998"/>
                  </a:ext>
                </a:extLst>
              </a:tr>
              <a:tr h="479148">
                <a:tc>
                  <a:txBody>
                    <a:bodyPr/>
                    <a:lstStyle/>
                    <a:p>
                      <a:r>
                        <a:rPr lang="sr-Latn-RS" dirty="0" err="1"/>
                        <a:t>Sending</a:t>
                      </a:r>
                      <a:r>
                        <a:rPr lang="sr-Latn-RS" dirty="0"/>
                        <a:t> </a:t>
                      </a:r>
                      <a:r>
                        <a:rPr lang="sr-Latn-RS" dirty="0" err="1"/>
                        <a:t>invitations</a:t>
                      </a:r>
                      <a:endParaRPr lang="en-US" dirty="0"/>
                    </a:p>
                  </a:txBody>
                  <a:tcPr anchor="ctr"/>
                </a:tc>
                <a:tc>
                  <a:txBody>
                    <a:bodyPr/>
                    <a:lstStyle/>
                    <a:p>
                      <a:r>
                        <a:rPr lang="sr-Latn-RS" dirty="0"/>
                        <a:t>01 June – 31 </a:t>
                      </a:r>
                      <a:r>
                        <a:rPr lang="sr-Latn-RS" dirty="0" err="1"/>
                        <a:t>July</a:t>
                      </a:r>
                      <a:endParaRPr lang="en-US" dirty="0"/>
                    </a:p>
                  </a:txBody>
                  <a:tcPr anchor="ctr"/>
                </a:tc>
                <a:tc>
                  <a:txBody>
                    <a:bodyPr/>
                    <a:lstStyle/>
                    <a:p>
                      <a:r>
                        <a:rPr lang="sr-Latn-RS" b="1" dirty="0">
                          <a:solidFill>
                            <a:srgbClr val="FF0000"/>
                          </a:solidFill>
                        </a:rPr>
                        <a:t>01 </a:t>
                      </a:r>
                      <a:r>
                        <a:rPr lang="sr-Latn-RS" b="1" dirty="0" err="1">
                          <a:solidFill>
                            <a:srgbClr val="FF0000"/>
                          </a:solidFill>
                        </a:rPr>
                        <a:t>July</a:t>
                      </a:r>
                      <a:r>
                        <a:rPr lang="sr-Latn-RS" b="1" dirty="0">
                          <a:solidFill>
                            <a:srgbClr val="FF0000"/>
                          </a:solidFill>
                        </a:rPr>
                        <a:t> – 31 </a:t>
                      </a:r>
                      <a:r>
                        <a:rPr lang="sr-Latn-RS" b="1" dirty="0" err="1">
                          <a:solidFill>
                            <a:srgbClr val="FF0000"/>
                          </a:solidFill>
                        </a:rPr>
                        <a:t>July</a:t>
                      </a:r>
                      <a:endParaRPr lang="en-US" b="1" dirty="0">
                        <a:solidFill>
                          <a:srgbClr val="FF0000"/>
                        </a:solidFill>
                      </a:endParaRPr>
                    </a:p>
                  </a:txBody>
                  <a:tcPr anchor="ctr"/>
                </a:tc>
                <a:tc>
                  <a:txBody>
                    <a:bodyPr/>
                    <a:lstStyle/>
                    <a:p>
                      <a:r>
                        <a:rPr lang="sr-Latn-RS" dirty="0" err="1"/>
                        <a:t>All</a:t>
                      </a:r>
                      <a:r>
                        <a:rPr lang="sr-Latn-RS" dirty="0"/>
                        <a:t> Project </a:t>
                      </a:r>
                      <a:r>
                        <a:rPr lang="sr-Latn-RS" dirty="0" err="1"/>
                        <a:t>partners</a:t>
                      </a:r>
                      <a:endParaRPr lang="en-US" dirty="0"/>
                    </a:p>
                  </a:txBody>
                  <a:tcPr anchor="ctr"/>
                </a:tc>
                <a:extLst>
                  <a:ext uri="{0D108BD9-81ED-4DB2-BD59-A6C34878D82A}">
                    <a16:rowId xmlns:a16="http://schemas.microsoft.com/office/drawing/2014/main" val="3097592102"/>
                  </a:ext>
                </a:extLst>
              </a:tr>
              <a:tr h="479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err="1"/>
                        <a:t>Registration</a:t>
                      </a:r>
                      <a:r>
                        <a:rPr lang="sr-Latn-RS" dirty="0"/>
                        <a:t> </a:t>
                      </a:r>
                      <a:r>
                        <a:rPr lang="sr-Latn-RS" dirty="0" err="1"/>
                        <a:t>closure</a:t>
                      </a:r>
                      <a:endParaRPr lang="en-US" dirty="0"/>
                    </a:p>
                  </a:txBody>
                  <a:tcPr anchor="ctr"/>
                </a:tc>
                <a:tc>
                  <a:txBody>
                    <a:bodyPr/>
                    <a:lstStyle/>
                    <a:p>
                      <a:r>
                        <a:rPr lang="sr-Latn-RS" dirty="0"/>
                        <a:t>01 August</a:t>
                      </a:r>
                      <a:endParaRPr lang="en-US" dirty="0"/>
                    </a:p>
                  </a:txBody>
                  <a:tcPr anchor="ctr"/>
                </a:tc>
                <a:tc>
                  <a:txBody>
                    <a:bodyPr/>
                    <a:lstStyle/>
                    <a:p>
                      <a:r>
                        <a:rPr lang="sr-Latn-RS" b="1" dirty="0">
                          <a:solidFill>
                            <a:srgbClr val="FF0000"/>
                          </a:solidFill>
                        </a:rPr>
                        <a:t>10 August</a:t>
                      </a:r>
                      <a:endParaRPr lang="en-US" b="1" dirty="0">
                        <a:solidFill>
                          <a:srgbClr val="FF0000"/>
                        </a:solidFill>
                      </a:endParaRPr>
                    </a:p>
                  </a:txBody>
                  <a:tcPr anchor="ctr"/>
                </a:tc>
                <a:tc>
                  <a:txBody>
                    <a:bodyPr/>
                    <a:lstStyle/>
                    <a:p>
                      <a:r>
                        <a:rPr lang="sr-Latn-RS" dirty="0" err="1"/>
                        <a:t>Orginizing</a:t>
                      </a:r>
                      <a:r>
                        <a:rPr lang="sr-Latn-RS" dirty="0"/>
                        <a:t> </a:t>
                      </a:r>
                      <a:r>
                        <a:rPr lang="sr-Latn-RS" dirty="0" err="1"/>
                        <a:t>Committe</a:t>
                      </a:r>
                      <a:endParaRPr lang="en-US" dirty="0"/>
                    </a:p>
                  </a:txBody>
                  <a:tcPr anchor="ctr"/>
                </a:tc>
                <a:extLst>
                  <a:ext uri="{0D108BD9-81ED-4DB2-BD59-A6C34878D82A}">
                    <a16:rowId xmlns:a16="http://schemas.microsoft.com/office/drawing/2014/main" val="3300695975"/>
                  </a:ext>
                </a:extLst>
              </a:tr>
              <a:tr h="827021">
                <a:tc>
                  <a:txBody>
                    <a:bodyPr/>
                    <a:lstStyle/>
                    <a:p>
                      <a:r>
                        <a:rPr lang="sr-Latn-RS" dirty="0" err="1"/>
                        <a:t>Notification</a:t>
                      </a:r>
                      <a:r>
                        <a:rPr lang="sr-Latn-RS" dirty="0"/>
                        <a:t> </a:t>
                      </a:r>
                      <a:r>
                        <a:rPr lang="sr-Latn-RS" dirty="0" err="1"/>
                        <a:t>of</a:t>
                      </a:r>
                      <a:r>
                        <a:rPr lang="sr-Latn-RS" dirty="0"/>
                        <a:t> </a:t>
                      </a:r>
                      <a:r>
                        <a:rPr lang="sr-Latn-RS" dirty="0" err="1"/>
                        <a:t>Acceptance</a:t>
                      </a:r>
                      <a:endParaRPr lang="en-US" dirty="0"/>
                    </a:p>
                  </a:txBody>
                  <a:tcPr anchor="ctr"/>
                </a:tc>
                <a:tc>
                  <a:txBody>
                    <a:bodyPr/>
                    <a:lstStyle/>
                    <a:p>
                      <a:r>
                        <a:rPr lang="sr-Latn-RS" dirty="0"/>
                        <a:t>20 August</a:t>
                      </a:r>
                      <a:endParaRPr lang="en-US" dirty="0"/>
                    </a:p>
                  </a:txBody>
                  <a:tcPr anchor="ctr"/>
                </a:tc>
                <a:tc>
                  <a:txBody>
                    <a:bodyPr/>
                    <a:lstStyle/>
                    <a:p>
                      <a:r>
                        <a:rPr lang="sr-Latn-RS" b="0" dirty="0">
                          <a:solidFill>
                            <a:schemeClr val="tx1"/>
                          </a:solidFill>
                        </a:rPr>
                        <a:t>20 August</a:t>
                      </a:r>
                      <a:endParaRPr lang="en-US" b="0" dirty="0">
                        <a:solidFill>
                          <a:schemeClr val="tx1"/>
                        </a:solidFill>
                      </a:endParaRPr>
                    </a:p>
                  </a:txBody>
                  <a:tcPr anchor="ctr"/>
                </a:tc>
                <a:tc>
                  <a:txBody>
                    <a:bodyPr/>
                    <a:lstStyle/>
                    <a:p>
                      <a:r>
                        <a:rPr lang="sr-Latn-RS" dirty="0" err="1"/>
                        <a:t>Scientific</a:t>
                      </a:r>
                      <a:r>
                        <a:rPr lang="sr-Latn-RS" dirty="0"/>
                        <a:t> </a:t>
                      </a:r>
                      <a:r>
                        <a:rPr lang="sr-Latn-RS" dirty="0" err="1"/>
                        <a:t>Committe</a:t>
                      </a:r>
                      <a:endParaRPr lang="en-US" dirty="0"/>
                    </a:p>
                  </a:txBody>
                  <a:tcPr anchor="ctr"/>
                </a:tc>
                <a:extLst>
                  <a:ext uri="{0D108BD9-81ED-4DB2-BD59-A6C34878D82A}">
                    <a16:rowId xmlns:a16="http://schemas.microsoft.com/office/drawing/2014/main" val="1609675633"/>
                  </a:ext>
                </a:extLst>
              </a:tr>
              <a:tr h="479148">
                <a:tc>
                  <a:txBody>
                    <a:bodyPr/>
                    <a:lstStyle/>
                    <a:p>
                      <a:r>
                        <a:rPr lang="sr-Latn-RS" dirty="0" err="1"/>
                        <a:t>Deadline</a:t>
                      </a:r>
                      <a:r>
                        <a:rPr lang="sr-Latn-RS" dirty="0"/>
                        <a:t> </a:t>
                      </a:r>
                      <a:r>
                        <a:rPr lang="sr-Latn-RS" dirty="0" err="1"/>
                        <a:t>for</a:t>
                      </a:r>
                      <a:r>
                        <a:rPr lang="sr-Latn-RS" dirty="0"/>
                        <a:t> </a:t>
                      </a:r>
                      <a:r>
                        <a:rPr lang="sr-Latn-RS" dirty="0" err="1"/>
                        <a:t>Presentation</a:t>
                      </a:r>
                      <a:r>
                        <a:rPr lang="sr-Latn-RS" dirty="0"/>
                        <a:t> </a:t>
                      </a:r>
                      <a:r>
                        <a:rPr lang="sr-Latn-RS" dirty="0" err="1"/>
                        <a:t>Submission</a:t>
                      </a:r>
                      <a:endParaRPr lang="en-US" dirty="0"/>
                    </a:p>
                  </a:txBody>
                  <a:tcPr anchor="ctr"/>
                </a:tc>
                <a:tc>
                  <a:txBody>
                    <a:bodyPr/>
                    <a:lstStyle/>
                    <a:p>
                      <a:r>
                        <a:rPr lang="sr-Latn-RS" dirty="0"/>
                        <a:t>22 </a:t>
                      </a:r>
                      <a:r>
                        <a:rPr lang="sr-Latn-RS" dirty="0" err="1"/>
                        <a:t>September</a:t>
                      </a:r>
                      <a:endParaRPr lang="en-US" dirty="0"/>
                    </a:p>
                  </a:txBody>
                  <a:tcPr anchor="ctr"/>
                </a:tc>
                <a:tc>
                  <a:txBody>
                    <a:bodyPr/>
                    <a:lstStyle/>
                    <a:p>
                      <a:r>
                        <a:rPr lang="sr-Latn-RS" dirty="0"/>
                        <a:t>22 </a:t>
                      </a:r>
                      <a:r>
                        <a:rPr lang="sr-Latn-RS" dirty="0" err="1"/>
                        <a:t>September</a:t>
                      </a:r>
                      <a:endParaRPr lang="en-US" dirty="0"/>
                    </a:p>
                  </a:txBody>
                  <a:tcPr anchor="ctr"/>
                </a:tc>
                <a:tc>
                  <a:txBody>
                    <a:bodyPr/>
                    <a:lstStyle/>
                    <a:p>
                      <a:r>
                        <a:rPr lang="sr-Latn-RS" dirty="0" err="1"/>
                        <a:t>Orginizing</a:t>
                      </a:r>
                      <a:r>
                        <a:rPr lang="sr-Latn-RS" dirty="0"/>
                        <a:t> </a:t>
                      </a:r>
                      <a:r>
                        <a:rPr lang="sr-Latn-RS" dirty="0" err="1"/>
                        <a:t>Committe</a:t>
                      </a:r>
                      <a:endParaRPr lang="en-US" dirty="0"/>
                    </a:p>
                  </a:txBody>
                  <a:tcPr anchor="ctr"/>
                </a:tc>
                <a:extLst>
                  <a:ext uri="{0D108BD9-81ED-4DB2-BD59-A6C34878D82A}">
                    <a16:rowId xmlns:a16="http://schemas.microsoft.com/office/drawing/2014/main" val="4163304542"/>
                  </a:ext>
                </a:extLst>
              </a:tr>
            </a:tbl>
          </a:graphicData>
        </a:graphic>
      </p:graphicFrame>
    </p:spTree>
    <p:extLst>
      <p:ext uri="{BB962C8B-B14F-4D97-AF65-F5344CB8AC3E}">
        <p14:creationId xmlns:p14="http://schemas.microsoft.com/office/powerpoint/2010/main" val="238896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613</Words>
  <Application>Microsoft Office PowerPoint</Application>
  <PresentationFormat>Widescreen</PresentationFormat>
  <Paragraphs>133</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PowerPoint Presentation</vt:lpstr>
      <vt:lpstr>Organisation activities</vt:lpstr>
      <vt:lpstr>PowerPoint Presentation</vt:lpstr>
      <vt:lpstr>Title of the event</vt:lpstr>
      <vt:lpstr>Hybrid event</vt:lpstr>
      <vt:lpstr>Prepared material</vt:lpstr>
      <vt:lpstr>PowerPoint Presentation</vt:lpstr>
      <vt:lpstr>PowerPoint Presentation</vt:lpstr>
      <vt:lpstr>Work to do…</vt:lpstr>
      <vt:lpstr>Event documentation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Maja Djogo</cp:lastModifiedBy>
  <cp:revision>92</cp:revision>
  <dcterms:created xsi:type="dcterms:W3CDTF">2006-08-16T00:00:00Z</dcterms:created>
  <dcterms:modified xsi:type="dcterms:W3CDTF">2021-06-23T08:49:16Z</dcterms:modified>
</cp:coreProperties>
</file>